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Montserrat" panose="00000500000000000000" pitchFamily="2" charset="0"/>
      <p:regular r:id="rId26"/>
    </p:embeddedFont>
    <p:embeddedFont>
      <p:font typeface="Montserrat Bold" panose="020B0604020202020204" charset="0"/>
      <p:regular r:id="rId27"/>
    </p:embeddedFont>
    <p:embeddedFont>
      <p:font typeface="Open Sans 1 Bold" panose="020B0604020202020204" charset="0"/>
      <p:regular r:id="rId28"/>
    </p:embeddedFont>
    <p:embeddedFont>
      <p:font typeface="Open Sans 2" panose="020B0604020202020204" charset="0"/>
      <p:regular r:id="rId29"/>
    </p:embeddedFont>
    <p:embeddedFont>
      <p:font typeface="Open Sans 2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34.svg"/><Relationship Id="rId10" Type="http://schemas.openxmlformats.org/officeDocument/2006/relationships/image" Target="../media/image51.sv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svg"/><Relationship Id="rId10" Type="http://schemas.openxmlformats.org/officeDocument/2006/relationships/image" Target="../media/image62.sv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.svg"/><Relationship Id="rId7" Type="http://schemas.openxmlformats.org/officeDocument/2006/relationships/image" Target="../media/image7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71846" y="489866"/>
            <a:ext cx="2182399" cy="796656"/>
            <a:chOff x="0" y="0"/>
            <a:chExt cx="574788" cy="209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4788" cy="209819"/>
            </a:xfrm>
            <a:custGeom>
              <a:avLst/>
              <a:gdLst/>
              <a:ahLst/>
              <a:cxnLst/>
              <a:rect l="l" t="t" r="r" b="b"/>
              <a:pathLst>
                <a:path w="574788" h="209819">
                  <a:moveTo>
                    <a:pt x="104909" y="0"/>
                  </a:moveTo>
                  <a:lnTo>
                    <a:pt x="469879" y="0"/>
                  </a:lnTo>
                  <a:cubicBezTo>
                    <a:pt x="497703" y="0"/>
                    <a:pt x="524387" y="11053"/>
                    <a:pt x="544061" y="30727"/>
                  </a:cubicBezTo>
                  <a:cubicBezTo>
                    <a:pt x="563735" y="50402"/>
                    <a:pt x="574788" y="77086"/>
                    <a:pt x="574788" y="104909"/>
                  </a:cubicBezTo>
                  <a:lnTo>
                    <a:pt x="574788" y="104909"/>
                  </a:lnTo>
                  <a:cubicBezTo>
                    <a:pt x="574788" y="162849"/>
                    <a:pt x="527819" y="209819"/>
                    <a:pt x="469879" y="209819"/>
                  </a:cubicBezTo>
                  <a:lnTo>
                    <a:pt x="104909" y="209819"/>
                  </a:lnTo>
                  <a:cubicBezTo>
                    <a:pt x="77086" y="209819"/>
                    <a:pt x="50402" y="198766"/>
                    <a:pt x="30727" y="179092"/>
                  </a:cubicBezTo>
                  <a:cubicBezTo>
                    <a:pt x="11053" y="159417"/>
                    <a:pt x="0" y="132733"/>
                    <a:pt x="0" y="104909"/>
                  </a:cubicBezTo>
                  <a:lnTo>
                    <a:pt x="0" y="104909"/>
                  </a:lnTo>
                  <a:cubicBezTo>
                    <a:pt x="0" y="77086"/>
                    <a:pt x="11053" y="50402"/>
                    <a:pt x="30727" y="30727"/>
                  </a:cubicBezTo>
                  <a:cubicBezTo>
                    <a:pt x="50402" y="11053"/>
                    <a:pt x="77086" y="0"/>
                    <a:pt x="104909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74788" cy="247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5F8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003D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397183" y="0"/>
            <a:ext cx="4408711" cy="1944820"/>
          </a:xfrm>
          <a:custGeom>
            <a:avLst/>
            <a:gdLst/>
            <a:ahLst/>
            <a:cxnLst/>
            <a:rect l="l" t="t" r="r" b="b"/>
            <a:pathLst>
              <a:path w="4408711" h="1944820">
                <a:moveTo>
                  <a:pt x="0" y="0"/>
                </a:moveTo>
                <a:lnTo>
                  <a:pt x="4408711" y="0"/>
                </a:lnTo>
                <a:lnTo>
                  <a:pt x="4408711" y="1944820"/>
                </a:lnTo>
                <a:lnTo>
                  <a:pt x="0" y="194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3344" b="-6334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266462" y="2525632"/>
            <a:ext cx="11548301" cy="2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</a:t>
            </a:r>
          </a:p>
          <a:p>
            <a:pPr algn="ctr">
              <a:lnSpc>
                <a:spcPts val="8550"/>
              </a:lnSpc>
            </a:pPr>
            <a:r>
              <a:rPr lang="en-US" sz="9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“VisitaSegura”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4290" y="6895765"/>
            <a:ext cx="4744288" cy="188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69"/>
              </a:lnSpc>
            </a:pPr>
            <a:r>
              <a:rPr lang="en-US" sz="219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Integrantes:</a:t>
            </a: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Cristóbal Muñoz Neira  </a:t>
            </a: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Leandro Muñoz </a:t>
            </a: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Fabian Parraguez</a:t>
            </a:r>
          </a:p>
          <a:p>
            <a:pPr algn="r">
              <a:lnSpc>
                <a:spcPts val="3069"/>
              </a:lnSpc>
              <a:spcBef>
                <a:spcPct val="0"/>
              </a:spcBef>
            </a:pPr>
            <a:endParaRPr lang="en-US" sz="219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1422" y="6886240"/>
            <a:ext cx="3525480" cy="158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Profesor: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Eliana Mallén Gonzalez Gonzalez</a:t>
            </a:r>
          </a:p>
          <a:p>
            <a:pPr algn="r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474976" y="313597"/>
            <a:ext cx="12504603" cy="9659806"/>
          </a:xfrm>
          <a:custGeom>
            <a:avLst/>
            <a:gdLst/>
            <a:ahLst/>
            <a:cxnLst/>
            <a:rect l="l" t="t" r="r" b="b"/>
            <a:pathLst>
              <a:path w="12504603" h="9659806">
                <a:moveTo>
                  <a:pt x="0" y="0"/>
                </a:moveTo>
                <a:lnTo>
                  <a:pt x="12504603" y="0"/>
                </a:lnTo>
                <a:lnTo>
                  <a:pt x="12504603" y="9659806"/>
                </a:lnTo>
                <a:lnTo>
                  <a:pt x="0" y="9659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3475" y="4711065"/>
            <a:ext cx="304679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Registrar</a:t>
            </a:r>
          </a:p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Salida</a:t>
            </a:r>
          </a:p>
          <a:p>
            <a:pPr algn="l">
              <a:lnSpc>
                <a:spcPts val="3780"/>
              </a:lnSpc>
            </a:pPr>
            <a:endParaRPr lang="en-US" sz="42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17180" y="305873"/>
            <a:ext cx="12524602" cy="9675255"/>
          </a:xfrm>
          <a:custGeom>
            <a:avLst/>
            <a:gdLst/>
            <a:ahLst/>
            <a:cxnLst/>
            <a:rect l="l" t="t" r="r" b="b"/>
            <a:pathLst>
              <a:path w="12524602" h="9675255">
                <a:moveTo>
                  <a:pt x="0" y="0"/>
                </a:moveTo>
                <a:lnTo>
                  <a:pt x="12524602" y="0"/>
                </a:lnTo>
                <a:lnTo>
                  <a:pt x="12524602" y="9675254"/>
                </a:lnTo>
                <a:lnTo>
                  <a:pt x="0" y="9675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3475" y="4711065"/>
            <a:ext cx="304679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 y limpieza BDD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466433" y="317206"/>
            <a:ext cx="12495259" cy="9652587"/>
          </a:xfrm>
          <a:custGeom>
            <a:avLst/>
            <a:gdLst/>
            <a:ahLst/>
            <a:cxnLst/>
            <a:rect l="l" t="t" r="r" b="b"/>
            <a:pathLst>
              <a:path w="12495259" h="9652587">
                <a:moveTo>
                  <a:pt x="0" y="0"/>
                </a:moveTo>
                <a:lnTo>
                  <a:pt x="12495258" y="0"/>
                </a:lnTo>
                <a:lnTo>
                  <a:pt x="12495258" y="9652588"/>
                </a:lnTo>
                <a:lnTo>
                  <a:pt x="0" y="9652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3475" y="4711065"/>
            <a:ext cx="3046790" cy="98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Lista</a:t>
            </a:r>
          </a:p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Reportes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73891" y="-2962005"/>
            <a:ext cx="5237988" cy="3990705"/>
            <a:chOff x="0" y="0"/>
            <a:chExt cx="812800" cy="619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784327" y="486104"/>
            <a:ext cx="2474973" cy="1763418"/>
          </a:xfrm>
          <a:custGeom>
            <a:avLst/>
            <a:gdLst/>
            <a:ahLst/>
            <a:cxnLst/>
            <a:rect l="l" t="t" r="r" b="b"/>
            <a:pathLst>
              <a:path w="2474973" h="1763418">
                <a:moveTo>
                  <a:pt x="0" y="0"/>
                </a:moveTo>
                <a:lnTo>
                  <a:pt x="2474973" y="0"/>
                </a:lnTo>
                <a:lnTo>
                  <a:pt x="2474973" y="1763418"/>
                </a:lnTo>
                <a:lnTo>
                  <a:pt x="0" y="1763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5422215" y="2612904"/>
            <a:ext cx="1138147" cy="1138147"/>
          </a:xfrm>
          <a:custGeom>
            <a:avLst/>
            <a:gdLst/>
            <a:ahLst/>
            <a:cxnLst/>
            <a:rect l="l" t="t" r="r" b="b"/>
            <a:pathLst>
              <a:path w="1138147" h="1138147">
                <a:moveTo>
                  <a:pt x="0" y="0"/>
                </a:moveTo>
                <a:lnTo>
                  <a:pt x="1138147" y="0"/>
                </a:lnTo>
                <a:lnTo>
                  <a:pt x="1138147" y="1138147"/>
                </a:lnTo>
                <a:lnTo>
                  <a:pt x="0" y="113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5395972" y="4909499"/>
            <a:ext cx="1190632" cy="1190632"/>
          </a:xfrm>
          <a:custGeom>
            <a:avLst/>
            <a:gdLst/>
            <a:ahLst/>
            <a:cxnLst/>
            <a:rect l="l" t="t" r="r" b="b"/>
            <a:pathLst>
              <a:path w="1190632" h="1190632">
                <a:moveTo>
                  <a:pt x="0" y="0"/>
                </a:moveTo>
                <a:lnTo>
                  <a:pt x="1190632" y="0"/>
                </a:lnTo>
                <a:lnTo>
                  <a:pt x="1190632" y="1190632"/>
                </a:lnTo>
                <a:lnTo>
                  <a:pt x="0" y="1190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5653768" y="7488475"/>
            <a:ext cx="959678" cy="1040301"/>
          </a:xfrm>
          <a:custGeom>
            <a:avLst/>
            <a:gdLst/>
            <a:ahLst/>
            <a:cxnLst/>
            <a:rect l="l" t="t" r="r" b="b"/>
            <a:pathLst>
              <a:path w="959678" h="1040301">
                <a:moveTo>
                  <a:pt x="0" y="0"/>
                </a:moveTo>
                <a:lnTo>
                  <a:pt x="959677" y="0"/>
                </a:lnTo>
                <a:lnTo>
                  <a:pt x="959677" y="1040302"/>
                </a:lnTo>
                <a:lnTo>
                  <a:pt x="0" y="1040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426695" y="609929"/>
            <a:ext cx="1112918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 esperados / Estado actual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2068" y="2834947"/>
            <a:ext cx="3628988" cy="63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27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Implementación lector Qr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068" y="5157784"/>
            <a:ext cx="4063865" cy="63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27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Creación de perfiles de acceso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12068" y="7480620"/>
            <a:ext cx="4063865" cy="941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271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Agregar areas del recinto donde va el visitante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25500" y="8902071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970362" y="363763"/>
            <a:ext cx="2288938" cy="1978784"/>
          </a:xfrm>
          <a:custGeom>
            <a:avLst/>
            <a:gdLst/>
            <a:ahLst/>
            <a:cxnLst/>
            <a:rect l="l" t="t" r="r" b="b"/>
            <a:pathLst>
              <a:path w="2288938" h="1978784">
                <a:moveTo>
                  <a:pt x="0" y="0"/>
                </a:moveTo>
                <a:lnTo>
                  <a:pt x="2288938" y="0"/>
                </a:lnTo>
                <a:lnTo>
                  <a:pt x="2288938" y="1978783"/>
                </a:lnTo>
                <a:lnTo>
                  <a:pt x="0" y="1978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861873" y="2886379"/>
            <a:ext cx="3176074" cy="4900545"/>
            <a:chOff x="0" y="0"/>
            <a:chExt cx="4234766" cy="6534060"/>
          </a:xfrm>
        </p:grpSpPr>
        <p:sp>
          <p:nvSpPr>
            <p:cNvPr id="11" name="Freeform 11"/>
            <p:cNvSpPr/>
            <p:nvPr/>
          </p:nvSpPr>
          <p:spPr>
            <a:xfrm>
              <a:off x="1580048" y="2580270"/>
              <a:ext cx="961630" cy="1041134"/>
            </a:xfrm>
            <a:custGeom>
              <a:avLst/>
              <a:gdLst/>
              <a:ahLst/>
              <a:cxnLst/>
              <a:rect l="l" t="t" r="r" b="b"/>
              <a:pathLst>
                <a:path w="961630" h="1041134">
                  <a:moveTo>
                    <a:pt x="0" y="0"/>
                  </a:moveTo>
                  <a:lnTo>
                    <a:pt x="961629" y="0"/>
                  </a:lnTo>
                  <a:lnTo>
                    <a:pt x="961629" y="1041134"/>
                  </a:lnTo>
                  <a:lnTo>
                    <a:pt x="0" y="104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73621" y="3814333"/>
              <a:ext cx="1374484" cy="339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712"/>
                </a:lnSpc>
                <a:spcBef>
                  <a:spcPct val="0"/>
                </a:spcBef>
              </a:pPr>
              <a:r>
                <a:rPr lang="en-US" sz="190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Electron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82509" y="4776677"/>
              <a:ext cx="1265596" cy="1221300"/>
            </a:xfrm>
            <a:custGeom>
              <a:avLst/>
              <a:gdLst/>
              <a:ahLst/>
              <a:cxnLst/>
              <a:rect l="l" t="t" r="r" b="b"/>
              <a:pathLst>
                <a:path w="1265596" h="1221300">
                  <a:moveTo>
                    <a:pt x="0" y="0"/>
                  </a:moveTo>
                  <a:lnTo>
                    <a:pt x="1265596" y="0"/>
                  </a:lnTo>
                  <a:lnTo>
                    <a:pt x="1265596" y="1221300"/>
                  </a:lnTo>
                  <a:lnTo>
                    <a:pt x="0" y="1221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01269" y="1469281"/>
              <a:ext cx="155862" cy="485173"/>
            </a:xfrm>
            <a:custGeom>
              <a:avLst/>
              <a:gdLst/>
              <a:ahLst/>
              <a:cxnLst/>
              <a:rect l="l" t="t" r="r" b="b"/>
              <a:pathLst>
                <a:path w="155862" h="485173">
                  <a:moveTo>
                    <a:pt x="0" y="0"/>
                  </a:moveTo>
                  <a:lnTo>
                    <a:pt x="155862" y="0"/>
                  </a:lnTo>
                  <a:lnTo>
                    <a:pt x="155862" y="485174"/>
                  </a:lnTo>
                  <a:lnTo>
                    <a:pt x="0" y="485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56764" y="612283"/>
              <a:ext cx="2045172" cy="406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61"/>
                </a:lnSpc>
                <a:spcBef>
                  <a:spcPct val="0"/>
                </a:spcBef>
              </a:pPr>
              <a:r>
                <a:rPr lang="en-US" sz="2401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Frontend 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4234766" cy="6534060"/>
              <a:chOff x="0" y="0"/>
              <a:chExt cx="836497" cy="129067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36497" cy="1290678"/>
              </a:xfrm>
              <a:custGeom>
                <a:avLst/>
                <a:gdLst/>
                <a:ahLst/>
                <a:cxnLst/>
                <a:rect l="l" t="t" r="r" b="b"/>
                <a:pathLst>
                  <a:path w="836497" h="1290678">
                    <a:moveTo>
                      <a:pt x="0" y="0"/>
                    </a:moveTo>
                    <a:lnTo>
                      <a:pt x="836497" y="0"/>
                    </a:lnTo>
                    <a:lnTo>
                      <a:pt x="836497" y="1290678"/>
                    </a:lnTo>
                    <a:lnTo>
                      <a:pt x="0" y="12906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57150"/>
                <a:ext cx="836497" cy="1233528"/>
              </a:xfrm>
              <a:prstGeom prst="rect">
                <a:avLst/>
              </a:prstGeom>
            </p:spPr>
            <p:txBody>
              <a:bodyPr lIns="68040" tIns="68040" rIns="68040" bIns="68040" rtlCol="0" anchor="ctr"/>
              <a:lstStyle/>
              <a:p>
                <a:pPr algn="ctr">
                  <a:lnSpc>
                    <a:spcPts val="1845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7608896" y="2886379"/>
            <a:ext cx="3176074" cy="4900545"/>
            <a:chOff x="0" y="0"/>
            <a:chExt cx="4234766" cy="6534060"/>
          </a:xfrm>
        </p:grpSpPr>
        <p:sp>
          <p:nvSpPr>
            <p:cNvPr id="20" name="Freeform 20"/>
            <p:cNvSpPr/>
            <p:nvPr/>
          </p:nvSpPr>
          <p:spPr>
            <a:xfrm>
              <a:off x="1604036" y="2837582"/>
              <a:ext cx="1026694" cy="1131627"/>
            </a:xfrm>
            <a:custGeom>
              <a:avLst/>
              <a:gdLst/>
              <a:ahLst/>
              <a:cxnLst/>
              <a:rect l="l" t="t" r="r" b="b"/>
              <a:pathLst>
                <a:path w="1026694" h="1131627">
                  <a:moveTo>
                    <a:pt x="0" y="0"/>
                  </a:moveTo>
                  <a:lnTo>
                    <a:pt x="1026694" y="0"/>
                  </a:lnTo>
                  <a:lnTo>
                    <a:pt x="1026694" y="1131627"/>
                  </a:lnTo>
                  <a:lnTo>
                    <a:pt x="0" y="1131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964144" y="1586748"/>
              <a:ext cx="175481" cy="546245"/>
            </a:xfrm>
            <a:custGeom>
              <a:avLst/>
              <a:gdLst/>
              <a:ahLst/>
              <a:cxnLst/>
              <a:rect l="l" t="t" r="r" b="b"/>
              <a:pathLst>
                <a:path w="175481" h="546245">
                  <a:moveTo>
                    <a:pt x="0" y="0"/>
                  </a:moveTo>
                  <a:lnTo>
                    <a:pt x="175481" y="0"/>
                  </a:lnTo>
                  <a:lnTo>
                    <a:pt x="175481" y="546244"/>
                  </a:lnTo>
                  <a:lnTo>
                    <a:pt x="0" y="546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74306" y="612283"/>
              <a:ext cx="2302608" cy="46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3"/>
                </a:lnSpc>
                <a:spcBef>
                  <a:spcPct val="0"/>
                </a:spcBef>
              </a:pPr>
              <a:r>
                <a:rPr lang="en-US" sz="270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11464" y="4313858"/>
              <a:ext cx="1419184" cy="1684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28"/>
                </a:lnSpc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Node.js</a:t>
              </a:r>
            </a:p>
            <a:p>
              <a:pPr algn="l">
                <a:lnSpc>
                  <a:spcPts val="1928"/>
                </a:lnSpc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</a:t>
              </a:r>
            </a:p>
            <a:p>
              <a:pPr algn="l">
                <a:lnSpc>
                  <a:spcPts val="1928"/>
                </a:lnSpc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+</a:t>
              </a:r>
            </a:p>
            <a:p>
              <a:pPr algn="l">
                <a:lnSpc>
                  <a:spcPts val="1928"/>
                </a:lnSpc>
              </a:pPr>
              <a:endParaRPr lang="en-US" sz="214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>
                <a:lnSpc>
                  <a:spcPts val="1928"/>
                </a:lnSpc>
                <a:spcBef>
                  <a:spcPct val="0"/>
                </a:spcBef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Express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0" y="0"/>
              <a:ext cx="4234766" cy="6534060"/>
              <a:chOff x="0" y="0"/>
              <a:chExt cx="836497" cy="129067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36497" cy="1290678"/>
              </a:xfrm>
              <a:custGeom>
                <a:avLst/>
                <a:gdLst/>
                <a:ahLst/>
                <a:cxnLst/>
                <a:rect l="l" t="t" r="r" b="b"/>
                <a:pathLst>
                  <a:path w="836497" h="1290678">
                    <a:moveTo>
                      <a:pt x="0" y="0"/>
                    </a:moveTo>
                    <a:lnTo>
                      <a:pt x="836497" y="0"/>
                    </a:lnTo>
                    <a:lnTo>
                      <a:pt x="836497" y="1290678"/>
                    </a:lnTo>
                    <a:lnTo>
                      <a:pt x="0" y="12906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57150"/>
                <a:ext cx="836497" cy="12335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45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2330024" y="2886379"/>
            <a:ext cx="3176074" cy="4900545"/>
            <a:chOff x="0" y="0"/>
            <a:chExt cx="4234766" cy="6534060"/>
          </a:xfrm>
        </p:grpSpPr>
        <p:sp>
          <p:nvSpPr>
            <p:cNvPr id="28" name="Freeform 28"/>
            <p:cNvSpPr/>
            <p:nvPr/>
          </p:nvSpPr>
          <p:spPr>
            <a:xfrm>
              <a:off x="939098" y="2937684"/>
              <a:ext cx="2784002" cy="1238881"/>
            </a:xfrm>
            <a:custGeom>
              <a:avLst/>
              <a:gdLst/>
              <a:ahLst/>
              <a:cxnLst/>
              <a:rect l="l" t="t" r="r" b="b"/>
              <a:pathLst>
                <a:path w="2784002" h="1238881">
                  <a:moveTo>
                    <a:pt x="0" y="0"/>
                  </a:moveTo>
                  <a:lnTo>
                    <a:pt x="2784002" y="0"/>
                  </a:lnTo>
                  <a:lnTo>
                    <a:pt x="2784002" y="1238881"/>
                  </a:lnTo>
                  <a:lnTo>
                    <a:pt x="0" y="1238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45215" y="1612698"/>
              <a:ext cx="185884" cy="578627"/>
            </a:xfrm>
            <a:custGeom>
              <a:avLst/>
              <a:gdLst/>
              <a:ahLst/>
              <a:cxnLst/>
              <a:rect l="l" t="t" r="r" b="b"/>
              <a:pathLst>
                <a:path w="185884" h="578627">
                  <a:moveTo>
                    <a:pt x="0" y="0"/>
                  </a:moveTo>
                  <a:lnTo>
                    <a:pt x="185884" y="0"/>
                  </a:lnTo>
                  <a:lnTo>
                    <a:pt x="185884" y="578627"/>
                  </a:lnTo>
                  <a:lnTo>
                    <a:pt x="0" y="578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76481" y="585473"/>
              <a:ext cx="3681804" cy="489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77"/>
                </a:lnSpc>
                <a:spcBef>
                  <a:spcPct val="0"/>
                </a:spcBef>
              </a:pPr>
              <a:r>
                <a:rPr lang="en-US" sz="2864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Base de datos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0"/>
              <a:ext cx="4234766" cy="6534060"/>
              <a:chOff x="0" y="0"/>
              <a:chExt cx="836497" cy="129067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36497" cy="1290678"/>
              </a:xfrm>
              <a:custGeom>
                <a:avLst/>
                <a:gdLst/>
                <a:ahLst/>
                <a:cxnLst/>
                <a:rect l="l" t="t" r="r" b="b"/>
                <a:pathLst>
                  <a:path w="836497" h="1290678">
                    <a:moveTo>
                      <a:pt x="0" y="0"/>
                    </a:moveTo>
                    <a:lnTo>
                      <a:pt x="836497" y="0"/>
                    </a:lnTo>
                    <a:lnTo>
                      <a:pt x="836497" y="1290678"/>
                    </a:lnTo>
                    <a:lnTo>
                      <a:pt x="0" y="12906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57150"/>
                <a:ext cx="836497" cy="1233528"/>
              </a:xfrm>
              <a:prstGeom prst="rect">
                <a:avLst/>
              </a:prstGeom>
            </p:spPr>
            <p:txBody>
              <a:bodyPr lIns="57051" tIns="57051" rIns="57051" bIns="57051" rtlCol="0" anchor="ctr"/>
              <a:lstStyle/>
              <a:p>
                <a:pPr algn="ctr">
                  <a:lnSpc>
                    <a:spcPts val="1845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1082807" y="5143500"/>
            <a:ext cx="949380" cy="351715"/>
            <a:chOff x="0" y="0"/>
            <a:chExt cx="1234113" cy="4572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34113" cy="457200"/>
            </a:xfrm>
            <a:custGeom>
              <a:avLst/>
              <a:gdLst/>
              <a:ahLst/>
              <a:cxnLst/>
              <a:rect l="l" t="t" r="r" b="b"/>
              <a:pathLst>
                <a:path w="1234113" h="457200">
                  <a:moveTo>
                    <a:pt x="1234113" y="228606"/>
                  </a:moveTo>
                  <a:lnTo>
                    <a:pt x="974146" y="457200"/>
                  </a:lnTo>
                  <a:lnTo>
                    <a:pt x="989904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989917" y="124785"/>
                  </a:lnTo>
                  <a:lnTo>
                    <a:pt x="974146" y="0"/>
                  </a:lnTo>
                  <a:lnTo>
                    <a:pt x="1234113" y="228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4300" y="184150"/>
              <a:ext cx="1005513" cy="14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5480329" y="8614464"/>
            <a:ext cx="633113" cy="30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3"/>
              </a:lnSpc>
              <a:spcBef>
                <a:spcPct val="0"/>
              </a:spcBef>
            </a:pPr>
            <a:r>
              <a:rPr lang="en-US" sz="254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IPC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61873" y="1152525"/>
            <a:ext cx="6747022" cy="52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3"/>
              </a:lnSpc>
            </a:pPr>
            <a:r>
              <a:rPr lang="en-US" sz="42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Técnico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348732" y="5160794"/>
            <a:ext cx="949380" cy="351715"/>
            <a:chOff x="0" y="0"/>
            <a:chExt cx="1234113" cy="457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34113" cy="457200"/>
            </a:xfrm>
            <a:custGeom>
              <a:avLst/>
              <a:gdLst/>
              <a:ahLst/>
              <a:cxnLst/>
              <a:rect l="l" t="t" r="r" b="b"/>
              <a:pathLst>
                <a:path w="1234113" h="457200">
                  <a:moveTo>
                    <a:pt x="1234113" y="228606"/>
                  </a:moveTo>
                  <a:lnTo>
                    <a:pt x="974146" y="457200"/>
                  </a:lnTo>
                  <a:lnTo>
                    <a:pt x="989904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989917" y="124785"/>
                  </a:lnTo>
                  <a:lnTo>
                    <a:pt x="974146" y="0"/>
                  </a:lnTo>
                  <a:lnTo>
                    <a:pt x="1234113" y="2286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4300" y="184150"/>
              <a:ext cx="1005513" cy="146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45"/>
                </a:lnSpc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 flipH="1" flipV="1">
            <a:off x="9144000" y="8119010"/>
            <a:ext cx="0" cy="5916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3" name="AutoShape 43"/>
          <p:cNvSpPr/>
          <p:nvPr/>
        </p:nvSpPr>
        <p:spPr>
          <a:xfrm flipH="1" flipV="1">
            <a:off x="2430860" y="8119010"/>
            <a:ext cx="0" cy="5916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4" name="AutoShape 44"/>
          <p:cNvSpPr/>
          <p:nvPr/>
        </p:nvSpPr>
        <p:spPr>
          <a:xfrm flipH="1" flipV="1">
            <a:off x="2449910" y="8691593"/>
            <a:ext cx="260106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5" name="AutoShape 45"/>
          <p:cNvSpPr/>
          <p:nvPr/>
        </p:nvSpPr>
        <p:spPr>
          <a:xfrm flipH="1" flipV="1">
            <a:off x="6542799" y="8729692"/>
            <a:ext cx="260106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58981" y="-3585181"/>
            <a:ext cx="5237988" cy="4894998"/>
            <a:chOff x="0" y="0"/>
            <a:chExt cx="812800" cy="7595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56436" y="2459161"/>
            <a:ext cx="8375127" cy="5820933"/>
          </a:xfrm>
          <a:custGeom>
            <a:avLst/>
            <a:gdLst/>
            <a:ahLst/>
            <a:cxnLst/>
            <a:rect l="l" t="t" r="r" b="b"/>
            <a:pathLst>
              <a:path w="8375127" h="5820933">
                <a:moveTo>
                  <a:pt x="0" y="0"/>
                </a:moveTo>
                <a:lnTo>
                  <a:pt x="8375128" y="0"/>
                </a:lnTo>
                <a:lnTo>
                  <a:pt x="8375128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378630" y="420539"/>
            <a:ext cx="1014109" cy="1216322"/>
          </a:xfrm>
          <a:custGeom>
            <a:avLst/>
            <a:gdLst/>
            <a:ahLst/>
            <a:cxnLst/>
            <a:rect l="l" t="t" r="r" b="b"/>
            <a:pathLst>
              <a:path w="1014109" h="1216322">
                <a:moveTo>
                  <a:pt x="0" y="0"/>
                </a:moveTo>
                <a:lnTo>
                  <a:pt x="1014109" y="0"/>
                </a:lnTo>
                <a:lnTo>
                  <a:pt x="1014109" y="1216322"/>
                </a:lnTo>
                <a:lnTo>
                  <a:pt x="0" y="1216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34923" y="17597"/>
            <a:ext cx="9622684" cy="244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Diagrama de base de datos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823507" y="752078"/>
            <a:ext cx="2288938" cy="1978784"/>
          </a:xfrm>
          <a:custGeom>
            <a:avLst/>
            <a:gdLst/>
            <a:ahLst/>
            <a:cxnLst/>
            <a:rect l="l" t="t" r="r" b="b"/>
            <a:pathLst>
              <a:path w="2288938" h="1978784">
                <a:moveTo>
                  <a:pt x="0" y="0"/>
                </a:moveTo>
                <a:lnTo>
                  <a:pt x="2288937" y="0"/>
                </a:lnTo>
                <a:lnTo>
                  <a:pt x="2288937" y="1978784"/>
                </a:lnTo>
                <a:lnTo>
                  <a:pt x="0" y="197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3425072" y="3418166"/>
            <a:ext cx="1267835" cy="950876"/>
          </a:xfrm>
          <a:custGeom>
            <a:avLst/>
            <a:gdLst/>
            <a:ahLst/>
            <a:cxnLst/>
            <a:rect l="l" t="t" r="r" b="b"/>
            <a:pathLst>
              <a:path w="1267835" h="950876">
                <a:moveTo>
                  <a:pt x="0" y="0"/>
                </a:moveTo>
                <a:lnTo>
                  <a:pt x="1267835" y="0"/>
                </a:lnTo>
                <a:lnTo>
                  <a:pt x="1267835" y="950876"/>
                </a:lnTo>
                <a:lnTo>
                  <a:pt x="0" y="95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3011333" y="4170735"/>
            <a:ext cx="801283" cy="817636"/>
          </a:xfrm>
          <a:custGeom>
            <a:avLst/>
            <a:gdLst/>
            <a:ahLst/>
            <a:cxnLst/>
            <a:rect l="l" t="t" r="r" b="b"/>
            <a:pathLst>
              <a:path w="801283" h="817636">
                <a:moveTo>
                  <a:pt x="0" y="0"/>
                </a:moveTo>
                <a:lnTo>
                  <a:pt x="801283" y="0"/>
                </a:lnTo>
                <a:lnTo>
                  <a:pt x="801283" y="817636"/>
                </a:lnTo>
                <a:lnTo>
                  <a:pt x="0" y="817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4137045" y="5194809"/>
            <a:ext cx="722274" cy="722274"/>
          </a:xfrm>
          <a:custGeom>
            <a:avLst/>
            <a:gdLst/>
            <a:ahLst/>
            <a:cxnLst/>
            <a:rect l="l" t="t" r="r" b="b"/>
            <a:pathLst>
              <a:path w="722274" h="722274">
                <a:moveTo>
                  <a:pt x="0" y="0"/>
                </a:moveTo>
                <a:lnTo>
                  <a:pt x="722274" y="0"/>
                </a:lnTo>
                <a:lnTo>
                  <a:pt x="722274" y="722273"/>
                </a:lnTo>
                <a:lnTo>
                  <a:pt x="0" y="722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3061558" y="6118729"/>
            <a:ext cx="751058" cy="753885"/>
          </a:xfrm>
          <a:custGeom>
            <a:avLst/>
            <a:gdLst/>
            <a:ahLst/>
            <a:cxnLst/>
            <a:rect l="l" t="t" r="r" b="b"/>
            <a:pathLst>
              <a:path w="751058" h="753885">
                <a:moveTo>
                  <a:pt x="0" y="0"/>
                </a:moveTo>
                <a:lnTo>
                  <a:pt x="751058" y="0"/>
                </a:lnTo>
                <a:lnTo>
                  <a:pt x="751058" y="753884"/>
                </a:lnTo>
                <a:lnTo>
                  <a:pt x="0" y="753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4224173" y="6985790"/>
            <a:ext cx="548019" cy="637231"/>
          </a:xfrm>
          <a:custGeom>
            <a:avLst/>
            <a:gdLst/>
            <a:ahLst/>
            <a:cxnLst/>
            <a:rect l="l" t="t" r="r" b="b"/>
            <a:pathLst>
              <a:path w="548019" h="637231">
                <a:moveTo>
                  <a:pt x="0" y="0"/>
                </a:moveTo>
                <a:lnTo>
                  <a:pt x="548018" y="0"/>
                </a:lnTo>
                <a:lnTo>
                  <a:pt x="548018" y="637231"/>
                </a:lnTo>
                <a:lnTo>
                  <a:pt x="0" y="6372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861873" y="1152525"/>
            <a:ext cx="6747022" cy="52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3"/>
              </a:lnSpc>
            </a:pPr>
            <a:r>
              <a:rPr lang="en-US" sz="42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Técnico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11064" y="4712903"/>
            <a:ext cx="3895851" cy="5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4"/>
              </a:lnSpc>
              <a:spcBef>
                <a:spcPct val="0"/>
              </a:spcBef>
            </a:pPr>
            <a:r>
              <a:rPr lang="en-US" sz="4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9434" y="5929307"/>
            <a:ext cx="3299112" cy="182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sz="2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Inicio en</a:t>
            </a: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 3 segundos</a:t>
            </a:r>
          </a:p>
          <a:p>
            <a:pPr algn="l">
              <a:lnSpc>
                <a:spcPts val="1828"/>
              </a:lnSpc>
            </a:pPr>
            <a:endParaRPr lang="en-US" sz="203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sz="2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Respuesta API</a:t>
            </a: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 100ms </a:t>
            </a:r>
          </a:p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sz="2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Memoria </a:t>
            </a: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 100MB</a:t>
            </a:r>
          </a:p>
          <a:p>
            <a:pPr algn="l">
              <a:lnSpc>
                <a:spcPts val="1828"/>
              </a:lnSpc>
            </a:pPr>
            <a:endParaRPr lang="en-US" sz="203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828"/>
              </a:lnSpc>
            </a:pP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-US" sz="203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 de datos</a:t>
            </a:r>
            <a:r>
              <a:rPr lang="en-US" sz="20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 1MB</a:t>
            </a:r>
          </a:p>
          <a:p>
            <a:pPr marL="0" lvl="0" indent="0" algn="l">
              <a:lnSpc>
                <a:spcPts val="1828"/>
              </a:lnSpc>
              <a:spcBef>
                <a:spcPct val="0"/>
              </a:spcBef>
            </a:pPr>
            <a:endParaRPr lang="en-US" sz="203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92410" y="4536625"/>
            <a:ext cx="3329505" cy="3221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614" lvl="1" indent="-221307" algn="l">
              <a:lnSpc>
                <a:spcPts val="1845"/>
              </a:lnSpc>
              <a:buFont typeface="Arial"/>
              <a:buChar char="•"/>
            </a:pPr>
            <a:r>
              <a:rPr lang="en-US" sz="205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Velocidad</a:t>
            </a:r>
            <a:r>
              <a:rPr lang="en-US" sz="20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1845"/>
              </a:lnSpc>
            </a:pPr>
            <a:endParaRPr lang="en-US" sz="20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845"/>
              </a:lnSpc>
            </a:pPr>
            <a:endParaRPr lang="en-US" sz="20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1845"/>
              </a:lnSpc>
            </a:pPr>
            <a:endParaRPr lang="en-US" sz="20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614" lvl="1" indent="-221307" algn="l">
              <a:lnSpc>
                <a:spcPts val="1845"/>
              </a:lnSpc>
              <a:buFont typeface="Arial"/>
              <a:buChar char="•"/>
            </a:pPr>
            <a:r>
              <a:rPr lang="en-US" sz="205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Simplicidad</a:t>
            </a: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42614" lvl="1" indent="-221307" algn="l">
              <a:lnSpc>
                <a:spcPts val="1845"/>
              </a:lnSpc>
              <a:buFont typeface="Arial"/>
              <a:buChar char="•"/>
            </a:pPr>
            <a:r>
              <a:rPr lang="en-US" sz="205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Usabilidad</a:t>
            </a: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1845"/>
              </a:lnSpc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42614" lvl="1" indent="-221307" algn="l">
              <a:lnSpc>
                <a:spcPts val="1845"/>
              </a:lnSpc>
              <a:buFont typeface="Arial"/>
              <a:buChar char="•"/>
            </a:pPr>
            <a:r>
              <a:rPr lang="en-US" sz="205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Seguridad</a:t>
            </a:r>
          </a:p>
          <a:p>
            <a:pPr marL="0" lvl="0" indent="0" algn="l">
              <a:lnSpc>
                <a:spcPts val="1845"/>
              </a:lnSpc>
              <a:spcBef>
                <a:spcPct val="0"/>
              </a:spcBef>
            </a:pPr>
            <a:endParaRPr lang="en-US" sz="205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06574" y="3087473"/>
            <a:ext cx="5230471" cy="5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4"/>
              </a:lnSpc>
              <a:spcBef>
                <a:spcPct val="0"/>
              </a:spcBef>
            </a:pPr>
            <a:r>
              <a:rPr lang="en-US" sz="44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Ventajas Técnicas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184445" y="393640"/>
            <a:ext cx="2074855" cy="2080055"/>
          </a:xfrm>
          <a:custGeom>
            <a:avLst/>
            <a:gdLst/>
            <a:ahLst/>
            <a:cxnLst/>
            <a:rect l="l" t="t" r="r" b="b"/>
            <a:pathLst>
              <a:path w="2074855" h="2080055">
                <a:moveTo>
                  <a:pt x="0" y="0"/>
                </a:moveTo>
                <a:lnTo>
                  <a:pt x="2074855" y="0"/>
                </a:lnTo>
                <a:lnTo>
                  <a:pt x="2074855" y="2080056"/>
                </a:lnTo>
                <a:lnTo>
                  <a:pt x="0" y="208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714542" y="2570083"/>
            <a:ext cx="6010111" cy="1081658"/>
            <a:chOff x="0" y="0"/>
            <a:chExt cx="8013481" cy="14422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55707" cy="1442210"/>
            </a:xfrm>
            <a:custGeom>
              <a:avLst/>
              <a:gdLst/>
              <a:ahLst/>
              <a:cxnLst/>
              <a:rect l="l" t="t" r="r" b="b"/>
              <a:pathLst>
                <a:path w="2555707" h="1442210">
                  <a:moveTo>
                    <a:pt x="0" y="0"/>
                  </a:moveTo>
                  <a:lnTo>
                    <a:pt x="2555707" y="0"/>
                  </a:lnTo>
                  <a:lnTo>
                    <a:pt x="2555707" y="1442210"/>
                  </a:lnTo>
                  <a:lnTo>
                    <a:pt x="0" y="144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279" b="-1279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121310" y="555736"/>
              <a:ext cx="4892171" cy="432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5"/>
                </a:lnSpc>
                <a:spcBef>
                  <a:spcPct val="0"/>
                </a:spcBef>
              </a:pPr>
              <a:r>
                <a:rPr lang="en-US" sz="2505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¿Como se diferencia?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7057" y="6049852"/>
            <a:ext cx="5555124" cy="1216408"/>
            <a:chOff x="0" y="0"/>
            <a:chExt cx="7406832" cy="16218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8528" cy="1621878"/>
            </a:xfrm>
            <a:custGeom>
              <a:avLst/>
              <a:gdLst/>
              <a:ahLst/>
              <a:cxnLst/>
              <a:rect l="l" t="t" r="r" b="b"/>
              <a:pathLst>
                <a:path w="1678528" h="1621878">
                  <a:moveTo>
                    <a:pt x="0" y="0"/>
                  </a:moveTo>
                  <a:lnTo>
                    <a:pt x="1678528" y="0"/>
                  </a:lnTo>
                  <a:lnTo>
                    <a:pt x="1678528" y="1621878"/>
                  </a:lnTo>
                  <a:lnTo>
                    <a:pt x="0" y="1621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636725" y="465107"/>
              <a:ext cx="4770107" cy="813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55"/>
                </a:lnSpc>
                <a:spcBef>
                  <a:spcPct val="0"/>
                </a:spcBef>
              </a:pPr>
              <a:r>
                <a:rPr lang="en-US" sz="2505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¿Para quién está hecho?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9144000" y="2473696"/>
            <a:ext cx="1009843" cy="1007319"/>
          </a:xfrm>
          <a:custGeom>
            <a:avLst/>
            <a:gdLst/>
            <a:ahLst/>
            <a:cxnLst/>
            <a:rect l="l" t="t" r="r" b="b"/>
            <a:pathLst>
              <a:path w="1009843" h="1007319">
                <a:moveTo>
                  <a:pt x="0" y="0"/>
                </a:moveTo>
                <a:lnTo>
                  <a:pt x="1009843" y="0"/>
                </a:lnTo>
                <a:lnTo>
                  <a:pt x="1009843" y="1007318"/>
                </a:lnTo>
                <a:lnTo>
                  <a:pt x="0" y="10073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0997017" y="3053555"/>
            <a:ext cx="3772525" cy="30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5"/>
              </a:lnSpc>
              <a:spcBef>
                <a:spcPct val="0"/>
              </a:spcBef>
            </a:pPr>
            <a:r>
              <a:rPr lang="en-US" sz="250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¿Cómo entrega valor?</a:t>
            </a:r>
          </a:p>
        </p:txBody>
      </p:sp>
      <p:sp>
        <p:nvSpPr>
          <p:cNvPr id="18" name="Freeform 18"/>
          <p:cNvSpPr/>
          <p:nvPr/>
        </p:nvSpPr>
        <p:spPr>
          <a:xfrm>
            <a:off x="9266671" y="6139461"/>
            <a:ext cx="1118263" cy="1037189"/>
          </a:xfrm>
          <a:custGeom>
            <a:avLst/>
            <a:gdLst/>
            <a:ahLst/>
            <a:cxnLst/>
            <a:rect l="l" t="t" r="r" b="b"/>
            <a:pathLst>
              <a:path w="1118263" h="1037189">
                <a:moveTo>
                  <a:pt x="0" y="0"/>
                </a:moveTo>
                <a:lnTo>
                  <a:pt x="1118263" y="0"/>
                </a:lnTo>
                <a:lnTo>
                  <a:pt x="1118263" y="1037190"/>
                </a:lnTo>
                <a:lnTo>
                  <a:pt x="0" y="1037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1128803" y="6406790"/>
            <a:ext cx="5093069" cy="590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5"/>
              </a:lnSpc>
              <a:spcBef>
                <a:spcPct val="0"/>
              </a:spcBef>
            </a:pPr>
            <a:r>
              <a:rPr lang="en-US" sz="250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¿Qué ahorros o generación de valor produce?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4542" y="834390"/>
            <a:ext cx="563446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Negocio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500081" y="3986441"/>
            <a:ext cx="5103955" cy="1650049"/>
            <a:chOff x="0" y="0"/>
            <a:chExt cx="6805273" cy="2200065"/>
          </a:xfrm>
        </p:grpSpPr>
        <p:sp>
          <p:nvSpPr>
            <p:cNvPr id="22" name="Freeform 22"/>
            <p:cNvSpPr/>
            <p:nvPr/>
          </p:nvSpPr>
          <p:spPr>
            <a:xfrm rot="-10800000" flipH="1">
              <a:off x="0" y="0"/>
              <a:ext cx="794820" cy="811041"/>
            </a:xfrm>
            <a:custGeom>
              <a:avLst/>
              <a:gdLst/>
              <a:ahLst/>
              <a:cxnLst/>
              <a:rect l="l" t="t" r="r" b="b"/>
              <a:pathLst>
                <a:path w="794820" h="811041">
                  <a:moveTo>
                    <a:pt x="794820" y="0"/>
                  </a:moveTo>
                  <a:lnTo>
                    <a:pt x="0" y="0"/>
                  </a:lnTo>
                  <a:lnTo>
                    <a:pt x="0" y="811041"/>
                  </a:lnTo>
                  <a:lnTo>
                    <a:pt x="794820" y="811041"/>
                  </a:lnTo>
                  <a:lnTo>
                    <a:pt x="7948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149438" y="57150"/>
              <a:ext cx="4655834" cy="991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Automatizar el proceso de ingreso y salida, mediante el qr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149438" y="1523035"/>
              <a:ext cx="4655834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Generación reportes automáticos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22575" y="7375582"/>
            <a:ext cx="6570993" cy="1377495"/>
            <a:chOff x="0" y="0"/>
            <a:chExt cx="8761323" cy="1836660"/>
          </a:xfrm>
        </p:grpSpPr>
        <p:sp>
          <p:nvSpPr>
            <p:cNvPr id="26" name="TextBox 26"/>
            <p:cNvSpPr txBox="1"/>
            <p:nvPr/>
          </p:nvSpPr>
          <p:spPr>
            <a:xfrm>
              <a:off x="2046075" y="57150"/>
              <a:ext cx="6715249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Funcionarios administrativos y de seguridad del Duoc UC San Bernardo.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046075" y="1159630"/>
              <a:ext cx="6715249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Visitantes que ingresan a la institución.</a:t>
              </a:r>
            </a:p>
          </p:txBody>
        </p:sp>
        <p:sp>
          <p:nvSpPr>
            <p:cNvPr id="28" name="Freeform 28"/>
            <p:cNvSpPr/>
            <p:nvPr/>
          </p:nvSpPr>
          <p:spPr>
            <a:xfrm rot="-10800000" flipH="1">
              <a:off x="0" y="0"/>
              <a:ext cx="794820" cy="811041"/>
            </a:xfrm>
            <a:custGeom>
              <a:avLst/>
              <a:gdLst/>
              <a:ahLst/>
              <a:cxnLst/>
              <a:rect l="l" t="t" r="r" b="b"/>
              <a:pathLst>
                <a:path w="794820" h="811041">
                  <a:moveTo>
                    <a:pt x="794820" y="0"/>
                  </a:moveTo>
                  <a:lnTo>
                    <a:pt x="0" y="0"/>
                  </a:lnTo>
                  <a:lnTo>
                    <a:pt x="0" y="811041"/>
                  </a:lnTo>
                  <a:lnTo>
                    <a:pt x="794820" y="811041"/>
                  </a:lnTo>
                  <a:lnTo>
                    <a:pt x="7948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648922" y="3787747"/>
            <a:ext cx="6060374" cy="2113673"/>
            <a:chOff x="0" y="0"/>
            <a:chExt cx="8080498" cy="2818230"/>
          </a:xfrm>
        </p:grpSpPr>
        <p:sp>
          <p:nvSpPr>
            <p:cNvPr id="30" name="Freeform 30"/>
            <p:cNvSpPr/>
            <p:nvPr/>
          </p:nvSpPr>
          <p:spPr>
            <a:xfrm rot="-10800000" flipH="1">
              <a:off x="0" y="121049"/>
              <a:ext cx="794820" cy="811041"/>
            </a:xfrm>
            <a:custGeom>
              <a:avLst/>
              <a:gdLst/>
              <a:ahLst/>
              <a:cxnLst/>
              <a:rect l="l" t="t" r="r" b="b"/>
              <a:pathLst>
                <a:path w="794820" h="811041">
                  <a:moveTo>
                    <a:pt x="794820" y="0"/>
                  </a:moveTo>
                  <a:lnTo>
                    <a:pt x="0" y="0"/>
                  </a:lnTo>
                  <a:lnTo>
                    <a:pt x="0" y="811041"/>
                  </a:lnTo>
                  <a:lnTo>
                    <a:pt x="794820" y="811041"/>
                  </a:lnTo>
                  <a:lnTo>
                    <a:pt x="7948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797461" y="57150"/>
              <a:ext cx="4655834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Agiliza el control de visitas mediante códigos QR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97461" y="1135950"/>
              <a:ext cx="6283037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Centraliza registros en una base de datos para fácil consulta.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797461" y="2141200"/>
              <a:ext cx="6283037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 tiempos de atención y errores humanos en el registro.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825803" y="7375582"/>
            <a:ext cx="6396070" cy="1594430"/>
            <a:chOff x="0" y="0"/>
            <a:chExt cx="8528093" cy="2125906"/>
          </a:xfrm>
        </p:grpSpPr>
        <p:sp>
          <p:nvSpPr>
            <p:cNvPr id="35" name="TextBox 35"/>
            <p:cNvSpPr txBox="1"/>
            <p:nvPr/>
          </p:nvSpPr>
          <p:spPr>
            <a:xfrm>
              <a:off x="1737334" y="57150"/>
              <a:ext cx="6715249" cy="677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Reducción de procesos manuales y uso de papel.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812845" y="1134230"/>
              <a:ext cx="6715249" cy="991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Mejora la eficiencia institucional y puede replicarse en otras sedes del Duoc UC</a:t>
              </a:r>
            </a:p>
          </p:txBody>
        </p:sp>
        <p:sp>
          <p:nvSpPr>
            <p:cNvPr id="37" name="Freeform 37"/>
            <p:cNvSpPr/>
            <p:nvPr/>
          </p:nvSpPr>
          <p:spPr>
            <a:xfrm rot="-10800000" flipH="1">
              <a:off x="0" y="0"/>
              <a:ext cx="794820" cy="811041"/>
            </a:xfrm>
            <a:custGeom>
              <a:avLst/>
              <a:gdLst/>
              <a:ahLst/>
              <a:cxnLst/>
              <a:rect l="l" t="t" r="r" b="b"/>
              <a:pathLst>
                <a:path w="794820" h="811041">
                  <a:moveTo>
                    <a:pt x="794820" y="0"/>
                  </a:moveTo>
                  <a:lnTo>
                    <a:pt x="0" y="0"/>
                  </a:lnTo>
                  <a:lnTo>
                    <a:pt x="0" y="811041"/>
                  </a:lnTo>
                  <a:lnTo>
                    <a:pt x="794820" y="811041"/>
                  </a:lnTo>
                  <a:lnTo>
                    <a:pt x="79482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2001" y="8545277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9940" y="440390"/>
            <a:ext cx="1732436" cy="16891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5688" y="261620"/>
            <a:ext cx="7000351" cy="83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6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732999" y="2129515"/>
            <a:ext cx="5092349" cy="4718293"/>
            <a:chOff x="0" y="0"/>
            <a:chExt cx="6789799" cy="6291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89799" cy="6291057"/>
            </a:xfrm>
            <a:custGeom>
              <a:avLst/>
              <a:gdLst/>
              <a:ahLst/>
              <a:cxnLst/>
              <a:rect l="l" t="t" r="r" b="b"/>
              <a:pathLst>
                <a:path w="6789799" h="6291057">
                  <a:moveTo>
                    <a:pt x="0" y="0"/>
                  </a:moveTo>
                  <a:lnTo>
                    <a:pt x="6789799" y="0"/>
                  </a:lnTo>
                  <a:lnTo>
                    <a:pt x="6789799" y="6291057"/>
                  </a:lnTo>
                  <a:lnTo>
                    <a:pt x="0" y="629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1000"/>
              </a:blip>
              <a:stretch>
                <a:fillRect t="-20695" b="-20695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780011" y="140524"/>
              <a:ext cx="5229777" cy="5863589"/>
              <a:chOff x="0" y="0"/>
              <a:chExt cx="1439600" cy="161406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39600" cy="1614069"/>
              </a:xfrm>
              <a:custGeom>
                <a:avLst/>
                <a:gdLst/>
                <a:ahLst/>
                <a:cxnLst/>
                <a:rect l="l" t="t" r="r" b="b"/>
                <a:pathLst>
                  <a:path w="1439600" h="1614069">
                    <a:moveTo>
                      <a:pt x="72236" y="0"/>
                    </a:moveTo>
                    <a:lnTo>
                      <a:pt x="1367364" y="0"/>
                    </a:lnTo>
                    <a:cubicBezTo>
                      <a:pt x="1386522" y="0"/>
                      <a:pt x="1404896" y="7611"/>
                      <a:pt x="1418442" y="21157"/>
                    </a:cubicBezTo>
                    <a:cubicBezTo>
                      <a:pt x="1431989" y="34704"/>
                      <a:pt x="1439600" y="53077"/>
                      <a:pt x="1439600" y="72236"/>
                    </a:cubicBezTo>
                    <a:lnTo>
                      <a:pt x="1439600" y="1541833"/>
                    </a:lnTo>
                    <a:cubicBezTo>
                      <a:pt x="1439600" y="1560991"/>
                      <a:pt x="1431989" y="1579365"/>
                      <a:pt x="1418442" y="1592912"/>
                    </a:cubicBezTo>
                    <a:cubicBezTo>
                      <a:pt x="1404896" y="1606458"/>
                      <a:pt x="1386522" y="1614069"/>
                      <a:pt x="1367364" y="1614069"/>
                    </a:cubicBezTo>
                    <a:lnTo>
                      <a:pt x="72236" y="1614069"/>
                    </a:lnTo>
                    <a:cubicBezTo>
                      <a:pt x="53077" y="1614069"/>
                      <a:pt x="34704" y="1606458"/>
                      <a:pt x="21157" y="1592912"/>
                    </a:cubicBezTo>
                    <a:cubicBezTo>
                      <a:pt x="7611" y="1579365"/>
                      <a:pt x="0" y="1560991"/>
                      <a:pt x="0" y="1541833"/>
                    </a:cubicBezTo>
                    <a:lnTo>
                      <a:pt x="0" y="72236"/>
                    </a:lnTo>
                    <a:cubicBezTo>
                      <a:pt x="0" y="53077"/>
                      <a:pt x="7611" y="34704"/>
                      <a:pt x="21157" y="21157"/>
                    </a:cubicBezTo>
                    <a:cubicBezTo>
                      <a:pt x="34704" y="7611"/>
                      <a:pt x="53077" y="0"/>
                      <a:pt x="7223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439600" cy="1652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61242" y="835958"/>
              <a:ext cx="4667314" cy="4263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87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Eventos Scrum</a:t>
              </a:r>
            </a:p>
            <a:p>
              <a:pPr algn="l">
                <a:lnSpc>
                  <a:spcPts val="1663"/>
                </a:lnSpc>
              </a:pPr>
              <a:endParaRPr lang="en-US" sz="18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1663"/>
                </a:lnSpc>
              </a:pPr>
              <a:endParaRPr lang="en-US" sz="18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1889"/>
                </a:lnSpc>
              </a:pPr>
              <a:endParaRPr lang="en-US" sz="18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61062" lvl="1" indent="-180531" algn="l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Planning</a:t>
              </a:r>
            </a:p>
            <a:p>
              <a:pPr algn="l">
                <a:lnSpc>
                  <a:spcPts val="1889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062" lvl="1" indent="-180531" algn="l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Daily Scrum</a:t>
              </a:r>
            </a:p>
            <a:p>
              <a:pPr algn="l">
                <a:lnSpc>
                  <a:spcPts val="1889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062" lvl="1" indent="-180531" algn="l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Review</a:t>
              </a:r>
            </a:p>
            <a:p>
              <a:pPr algn="l">
                <a:lnSpc>
                  <a:spcPts val="1889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062" lvl="1" indent="-180531" algn="l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Retrospective</a:t>
              </a:r>
            </a:p>
            <a:p>
              <a:pPr algn="l">
                <a:lnSpc>
                  <a:spcPts val="1663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1663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ts val="1436"/>
                </a:lnSpc>
              </a:pPr>
              <a:endParaRPr lang="en-US" sz="16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6164" y="1408778"/>
            <a:ext cx="2298522" cy="5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4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Scrum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89057" y="-3285241"/>
            <a:ext cx="5237988" cy="4894998"/>
            <a:chOff x="0" y="0"/>
            <a:chExt cx="812800" cy="7595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7962" y="2129515"/>
            <a:ext cx="4710402" cy="4364402"/>
            <a:chOff x="0" y="0"/>
            <a:chExt cx="6280537" cy="58192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80537" cy="5819203"/>
            </a:xfrm>
            <a:custGeom>
              <a:avLst/>
              <a:gdLst/>
              <a:ahLst/>
              <a:cxnLst/>
              <a:rect l="l" t="t" r="r" b="b"/>
              <a:pathLst>
                <a:path w="6280537" h="5819203">
                  <a:moveTo>
                    <a:pt x="0" y="0"/>
                  </a:moveTo>
                  <a:lnTo>
                    <a:pt x="6280537" y="0"/>
                  </a:lnTo>
                  <a:lnTo>
                    <a:pt x="6280537" y="5819203"/>
                  </a:lnTo>
                  <a:lnTo>
                    <a:pt x="0" y="581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1000"/>
              </a:blip>
              <a:stretch>
                <a:fillRect t="-20695" b="-20695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721507" y="129984"/>
              <a:ext cx="4837523" cy="5423796"/>
              <a:chOff x="0" y="0"/>
              <a:chExt cx="1439600" cy="161406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39600" cy="1614069"/>
              </a:xfrm>
              <a:custGeom>
                <a:avLst/>
                <a:gdLst/>
                <a:ahLst/>
                <a:cxnLst/>
                <a:rect l="l" t="t" r="r" b="b"/>
                <a:pathLst>
                  <a:path w="1439600" h="1614069">
                    <a:moveTo>
                      <a:pt x="72236" y="0"/>
                    </a:moveTo>
                    <a:lnTo>
                      <a:pt x="1367364" y="0"/>
                    </a:lnTo>
                    <a:cubicBezTo>
                      <a:pt x="1386522" y="0"/>
                      <a:pt x="1404896" y="7611"/>
                      <a:pt x="1418442" y="21157"/>
                    </a:cubicBezTo>
                    <a:cubicBezTo>
                      <a:pt x="1431989" y="34704"/>
                      <a:pt x="1439600" y="53077"/>
                      <a:pt x="1439600" y="72236"/>
                    </a:cubicBezTo>
                    <a:lnTo>
                      <a:pt x="1439600" y="1541833"/>
                    </a:lnTo>
                    <a:cubicBezTo>
                      <a:pt x="1439600" y="1560991"/>
                      <a:pt x="1431989" y="1579365"/>
                      <a:pt x="1418442" y="1592912"/>
                    </a:cubicBezTo>
                    <a:cubicBezTo>
                      <a:pt x="1404896" y="1606458"/>
                      <a:pt x="1386522" y="1614069"/>
                      <a:pt x="1367364" y="1614069"/>
                    </a:cubicBezTo>
                    <a:lnTo>
                      <a:pt x="72236" y="1614069"/>
                    </a:lnTo>
                    <a:cubicBezTo>
                      <a:pt x="53077" y="1614069"/>
                      <a:pt x="34704" y="1606458"/>
                      <a:pt x="21157" y="1592912"/>
                    </a:cubicBezTo>
                    <a:cubicBezTo>
                      <a:pt x="7611" y="1579365"/>
                      <a:pt x="0" y="1560991"/>
                      <a:pt x="0" y="1541833"/>
                    </a:cubicBezTo>
                    <a:lnTo>
                      <a:pt x="0" y="72236"/>
                    </a:lnTo>
                    <a:cubicBezTo>
                      <a:pt x="0" y="53077"/>
                      <a:pt x="7611" y="34704"/>
                      <a:pt x="21157" y="21157"/>
                    </a:cubicBezTo>
                    <a:cubicBezTo>
                      <a:pt x="34704" y="7611"/>
                      <a:pt x="53077" y="0"/>
                      <a:pt x="7223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439600" cy="1652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981645" y="773973"/>
              <a:ext cx="4317247" cy="3691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3"/>
                </a:lnSpc>
              </a:pPr>
              <a:r>
                <a:rPr lang="en-US" sz="1861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Artefactos generados</a:t>
              </a:r>
            </a:p>
            <a:p>
              <a:pPr algn="l">
                <a:lnSpc>
                  <a:spcPts val="1538"/>
                </a:lnSpc>
              </a:pPr>
              <a:endParaRPr lang="en-US" sz="186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1538"/>
                </a:lnSpc>
              </a:pPr>
              <a:endParaRPr lang="en-US" sz="186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1538"/>
                </a:lnSpc>
              </a:pPr>
              <a:endParaRPr lang="en-US" sz="186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61417" lvl="1" indent="-180708" algn="l">
                <a:lnSpc>
                  <a:spcPts val="1891"/>
                </a:lnSpc>
                <a:buFont typeface="Arial"/>
                <a:buChar char="•"/>
              </a:pPr>
              <a:r>
                <a:rPr lang="en-US" sz="167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 Backlog</a:t>
              </a:r>
            </a:p>
            <a:p>
              <a:pPr algn="l">
                <a:lnSpc>
                  <a:spcPts val="1891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417" lvl="1" indent="-180708" algn="l">
                <a:lnSpc>
                  <a:spcPts val="1891"/>
                </a:lnSpc>
                <a:buFont typeface="Arial"/>
                <a:buChar char="•"/>
              </a:pPr>
              <a:r>
                <a:rPr lang="en-US" sz="167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Backlog </a:t>
              </a:r>
            </a:p>
            <a:p>
              <a:pPr algn="l">
                <a:lnSpc>
                  <a:spcPts val="1891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61417" lvl="1" indent="-180708" algn="l">
                <a:lnSpc>
                  <a:spcPts val="1891"/>
                </a:lnSpc>
                <a:buFont typeface="Arial"/>
                <a:buChar char="•"/>
              </a:pPr>
              <a:r>
                <a:rPr lang="en-US" sz="167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Incrementos </a:t>
              </a:r>
            </a:p>
            <a:p>
              <a:pPr algn="l">
                <a:lnSpc>
                  <a:spcPts val="1538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1538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1538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ts val="1329"/>
                </a:lnSpc>
              </a:pPr>
              <a:endParaRPr lang="en-US" sz="167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4726047" y="7183271"/>
            <a:ext cx="1722317" cy="1791748"/>
          </a:xfrm>
          <a:custGeom>
            <a:avLst/>
            <a:gdLst/>
            <a:ahLst/>
            <a:cxnLst/>
            <a:rect l="l" t="t" r="r" b="b"/>
            <a:pathLst>
              <a:path w="1722317" h="1791748">
                <a:moveTo>
                  <a:pt x="0" y="0"/>
                </a:moveTo>
                <a:lnTo>
                  <a:pt x="1722317" y="0"/>
                </a:lnTo>
                <a:lnTo>
                  <a:pt x="1722317" y="1791747"/>
                </a:lnTo>
                <a:lnTo>
                  <a:pt x="0" y="1791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Freeform 25"/>
          <p:cNvSpPr/>
          <p:nvPr/>
        </p:nvSpPr>
        <p:spPr>
          <a:xfrm>
            <a:off x="7952903" y="5617094"/>
            <a:ext cx="1722317" cy="1791748"/>
          </a:xfrm>
          <a:custGeom>
            <a:avLst/>
            <a:gdLst/>
            <a:ahLst/>
            <a:cxnLst/>
            <a:rect l="l" t="t" r="r" b="b"/>
            <a:pathLst>
              <a:path w="1722317" h="1791748">
                <a:moveTo>
                  <a:pt x="0" y="0"/>
                </a:moveTo>
                <a:lnTo>
                  <a:pt x="1722317" y="0"/>
                </a:lnTo>
                <a:lnTo>
                  <a:pt x="1722317" y="1791747"/>
                </a:lnTo>
                <a:lnTo>
                  <a:pt x="0" y="1791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Freeform 26"/>
          <p:cNvSpPr/>
          <p:nvPr/>
        </p:nvSpPr>
        <p:spPr>
          <a:xfrm>
            <a:off x="10848539" y="7360216"/>
            <a:ext cx="1722317" cy="1791748"/>
          </a:xfrm>
          <a:custGeom>
            <a:avLst/>
            <a:gdLst/>
            <a:ahLst/>
            <a:cxnLst/>
            <a:rect l="l" t="t" r="r" b="b"/>
            <a:pathLst>
              <a:path w="1722317" h="1791748">
                <a:moveTo>
                  <a:pt x="0" y="0"/>
                </a:moveTo>
                <a:lnTo>
                  <a:pt x="1722317" y="0"/>
                </a:lnTo>
                <a:lnTo>
                  <a:pt x="1722317" y="1791748"/>
                </a:lnTo>
                <a:lnTo>
                  <a:pt x="0" y="17917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7" name="TextBox 27"/>
          <p:cNvSpPr txBox="1"/>
          <p:nvPr/>
        </p:nvSpPr>
        <p:spPr>
          <a:xfrm>
            <a:off x="4093163" y="8908343"/>
            <a:ext cx="281638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Scrum master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83056" y="7644002"/>
            <a:ext cx="30620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Product Owner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17164" y="9024492"/>
            <a:ext cx="306201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Developers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10039265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3899" y="-3402558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955" y="266408"/>
            <a:ext cx="1603104" cy="1678643"/>
          </a:xfrm>
          <a:custGeom>
            <a:avLst/>
            <a:gdLst/>
            <a:ahLst/>
            <a:cxnLst/>
            <a:rect l="l" t="t" r="r" b="b"/>
            <a:pathLst>
              <a:path w="1603104" h="1678643">
                <a:moveTo>
                  <a:pt x="0" y="0"/>
                </a:moveTo>
                <a:lnTo>
                  <a:pt x="1603104" y="0"/>
                </a:lnTo>
                <a:lnTo>
                  <a:pt x="1603104" y="1678643"/>
                </a:lnTo>
                <a:lnTo>
                  <a:pt x="0" y="167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859844" y="2198022"/>
            <a:ext cx="9339321" cy="7389876"/>
            <a:chOff x="0" y="0"/>
            <a:chExt cx="2459739" cy="19463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59739" cy="1946305"/>
            </a:xfrm>
            <a:custGeom>
              <a:avLst/>
              <a:gdLst/>
              <a:ahLst/>
              <a:cxnLst/>
              <a:rect l="l" t="t" r="r" b="b"/>
              <a:pathLst>
                <a:path w="2459739" h="1946305">
                  <a:moveTo>
                    <a:pt x="17408" y="0"/>
                  </a:moveTo>
                  <a:lnTo>
                    <a:pt x="2442331" y="0"/>
                  </a:lnTo>
                  <a:cubicBezTo>
                    <a:pt x="2446948" y="0"/>
                    <a:pt x="2451375" y="1834"/>
                    <a:pt x="2454640" y="5099"/>
                  </a:cubicBezTo>
                  <a:cubicBezTo>
                    <a:pt x="2457905" y="8363"/>
                    <a:pt x="2459739" y="12791"/>
                    <a:pt x="2459739" y="17408"/>
                  </a:cubicBezTo>
                  <a:lnTo>
                    <a:pt x="2459739" y="1928896"/>
                  </a:lnTo>
                  <a:cubicBezTo>
                    <a:pt x="2459739" y="1938511"/>
                    <a:pt x="2451945" y="1946305"/>
                    <a:pt x="2442331" y="1946305"/>
                  </a:cubicBezTo>
                  <a:lnTo>
                    <a:pt x="17408" y="1946305"/>
                  </a:lnTo>
                  <a:cubicBezTo>
                    <a:pt x="7794" y="1946305"/>
                    <a:pt x="0" y="1938511"/>
                    <a:pt x="0" y="1928896"/>
                  </a:cubicBezTo>
                  <a:lnTo>
                    <a:pt x="0" y="17408"/>
                  </a:lnTo>
                  <a:cubicBezTo>
                    <a:pt x="0" y="7794"/>
                    <a:pt x="7794" y="0"/>
                    <a:pt x="17408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59739" cy="1984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330245" y="5996763"/>
            <a:ext cx="917463" cy="814248"/>
          </a:xfrm>
          <a:custGeom>
            <a:avLst/>
            <a:gdLst/>
            <a:ahLst/>
            <a:cxnLst/>
            <a:rect l="l" t="t" r="r" b="b"/>
            <a:pathLst>
              <a:path w="917463" h="814248">
                <a:moveTo>
                  <a:pt x="0" y="0"/>
                </a:moveTo>
                <a:lnTo>
                  <a:pt x="917462" y="0"/>
                </a:lnTo>
                <a:lnTo>
                  <a:pt x="917462" y="814248"/>
                </a:lnTo>
                <a:lnTo>
                  <a:pt x="0" y="814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4165429" y="1413406"/>
            <a:ext cx="464433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Product backlog general y </a:t>
            </a:r>
            <a:r>
              <a:rPr lang="en-US" sz="1999" b="1" dirty="0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priorizado</a:t>
            </a:r>
            <a:endParaRPr lang="en-US" sz="1999" b="1" dirty="0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6059" y="456908"/>
            <a:ext cx="12591896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5728" y="4955501"/>
            <a:ext cx="3266496" cy="83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2462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Estimación basada en Planning Poker</a:t>
            </a:r>
          </a:p>
        </p:txBody>
      </p:sp>
      <p:graphicFrame>
        <p:nvGraphicFramePr>
          <p:cNvPr id="17" name="Object 17"/>
          <p:cNvGraphicFramePr/>
          <p:nvPr/>
        </p:nvGraphicFramePr>
        <p:xfrm>
          <a:off x="2018407" y="2306672"/>
          <a:ext cx="5029200" cy="1450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7924800" imgH="17411700" progId="Excel.Sheet.12">
                  <p:embed/>
                </p:oleObj>
              </mc:Choice>
              <mc:Fallback>
                <p:oleObj name="Worksheet" r:id="rId8" imgW="7924800" imgH="17411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18407" y="2306672"/>
                        <a:ext cx="5029200" cy="1450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68248" y="-4411739"/>
            <a:ext cx="19207927" cy="10076478"/>
            <a:chOff x="0" y="0"/>
            <a:chExt cx="635000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331210"/>
            </a:xfrm>
            <a:custGeom>
              <a:avLst/>
              <a:gdLst/>
              <a:ahLst/>
              <a:cxnLst/>
              <a:rect l="l" t="t" r="r" b="b"/>
              <a:pathLst>
                <a:path w="6350000" h="333121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t="-13540" b="-1354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8285" y="-402200"/>
            <a:ext cx="18447034" cy="6066939"/>
            <a:chOff x="0" y="0"/>
            <a:chExt cx="4858478" cy="1597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58478" cy="1597877"/>
            </a:xfrm>
            <a:custGeom>
              <a:avLst/>
              <a:gdLst/>
              <a:ahLst/>
              <a:cxnLst/>
              <a:rect l="l" t="t" r="r" b="b"/>
              <a:pathLst>
                <a:path w="4858478" h="1597877">
                  <a:moveTo>
                    <a:pt x="0" y="0"/>
                  </a:moveTo>
                  <a:lnTo>
                    <a:pt x="4858478" y="0"/>
                  </a:lnTo>
                  <a:lnTo>
                    <a:pt x="4858478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FFC5A6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58478" cy="1635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47775"/>
            <a:ext cx="7295965" cy="96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780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19553"/>
            <a:ext cx="4491206" cy="54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Registro manual de visitas, demoras, errores, duplicación de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98397" y="7619553"/>
            <a:ext cx="4491206" cy="54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Plataforma digital con QR y base de datos centralizada.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907911"/>
            <a:ext cx="449120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8397" y="6907911"/>
            <a:ext cx="449120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68094" y="7619553"/>
            <a:ext cx="4491206" cy="54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Optimización de procesos, seguridad y eficiencia.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68094" y="6907911"/>
            <a:ext cx="449120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Relevancia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979282"/>
            <a:ext cx="18288000" cy="822068"/>
            <a:chOff x="0" y="0"/>
            <a:chExt cx="4816593" cy="216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6512"/>
            </a:xfrm>
            <a:custGeom>
              <a:avLst/>
              <a:gdLst/>
              <a:ahLst/>
              <a:cxnLst/>
              <a:rect l="l" t="t" r="r" b="b"/>
              <a:pathLst>
                <a:path w="4816592" h="21651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94922"/>
                  </a:lnTo>
                  <a:cubicBezTo>
                    <a:pt x="4816592" y="206846"/>
                    <a:pt x="4806926" y="216512"/>
                    <a:pt x="4795002" y="216512"/>
                  </a:cubicBezTo>
                  <a:lnTo>
                    <a:pt x="21590" y="216512"/>
                  </a:lnTo>
                  <a:cubicBezTo>
                    <a:pt x="9666" y="216512"/>
                    <a:pt x="0" y="206846"/>
                    <a:pt x="0" y="19492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54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44070" y="-3387562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072882" y="266408"/>
            <a:ext cx="1603104" cy="1678643"/>
          </a:xfrm>
          <a:custGeom>
            <a:avLst/>
            <a:gdLst/>
            <a:ahLst/>
            <a:cxnLst/>
            <a:rect l="l" t="t" r="r" b="b"/>
            <a:pathLst>
              <a:path w="1603104" h="1678643">
                <a:moveTo>
                  <a:pt x="0" y="0"/>
                </a:moveTo>
                <a:lnTo>
                  <a:pt x="1603104" y="0"/>
                </a:lnTo>
                <a:lnTo>
                  <a:pt x="1603104" y="1678643"/>
                </a:lnTo>
                <a:lnTo>
                  <a:pt x="0" y="167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638292" y="2301423"/>
            <a:ext cx="9888133" cy="7216800"/>
            <a:chOff x="0" y="0"/>
            <a:chExt cx="2267876" cy="1655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67876" cy="1655197"/>
            </a:xfrm>
            <a:custGeom>
              <a:avLst/>
              <a:gdLst/>
              <a:ahLst/>
              <a:cxnLst/>
              <a:rect l="l" t="t" r="r" b="b"/>
              <a:pathLst>
                <a:path w="2267876" h="1655197">
                  <a:moveTo>
                    <a:pt x="17225" y="0"/>
                  </a:moveTo>
                  <a:lnTo>
                    <a:pt x="2250651" y="0"/>
                  </a:lnTo>
                  <a:cubicBezTo>
                    <a:pt x="2255220" y="0"/>
                    <a:pt x="2259601" y="1815"/>
                    <a:pt x="2262831" y="5045"/>
                  </a:cubicBezTo>
                  <a:cubicBezTo>
                    <a:pt x="2266061" y="8275"/>
                    <a:pt x="2267876" y="12657"/>
                    <a:pt x="2267876" y="17225"/>
                  </a:cubicBezTo>
                  <a:lnTo>
                    <a:pt x="2267876" y="1637972"/>
                  </a:lnTo>
                  <a:cubicBezTo>
                    <a:pt x="2267876" y="1642540"/>
                    <a:pt x="2266061" y="1646922"/>
                    <a:pt x="2262831" y="1650152"/>
                  </a:cubicBezTo>
                  <a:cubicBezTo>
                    <a:pt x="2259601" y="1653382"/>
                    <a:pt x="2255220" y="1655197"/>
                    <a:pt x="2250651" y="1655197"/>
                  </a:cubicBezTo>
                  <a:lnTo>
                    <a:pt x="17225" y="1655197"/>
                  </a:lnTo>
                  <a:cubicBezTo>
                    <a:pt x="12657" y="1655197"/>
                    <a:pt x="8275" y="1653382"/>
                    <a:pt x="5045" y="1650152"/>
                  </a:cubicBezTo>
                  <a:cubicBezTo>
                    <a:pt x="1815" y="1646922"/>
                    <a:pt x="0" y="1642540"/>
                    <a:pt x="0" y="1637972"/>
                  </a:cubicBezTo>
                  <a:lnTo>
                    <a:pt x="0" y="17225"/>
                  </a:lnTo>
                  <a:cubicBezTo>
                    <a:pt x="0" y="12657"/>
                    <a:pt x="1815" y="8275"/>
                    <a:pt x="5045" y="5045"/>
                  </a:cubicBezTo>
                  <a:cubicBezTo>
                    <a:pt x="8275" y="1815"/>
                    <a:pt x="12657" y="0"/>
                    <a:pt x="17225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67876" cy="1693297"/>
            </a:xfrm>
            <a:prstGeom prst="rect">
              <a:avLst/>
            </a:prstGeom>
          </p:spPr>
          <p:txBody>
            <a:bodyPr lIns="58335" tIns="58335" rIns="58335" bIns="583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2950346">
            <a:off x="16558542" y="5497663"/>
            <a:ext cx="198477" cy="173667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96796" y="1605476"/>
            <a:ext cx="4556129" cy="34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2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Sprint backlog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8913" y="456908"/>
            <a:ext cx="12591896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60698" y="5678258"/>
            <a:ext cx="3266496" cy="40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2462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 semanas de Sprint</a:t>
            </a:r>
          </a:p>
        </p:txBody>
      </p:sp>
      <p:grpSp>
        <p:nvGrpSpPr>
          <p:cNvPr id="19" name="Group 19"/>
          <p:cNvGrpSpPr/>
          <p:nvPr/>
        </p:nvGrpSpPr>
        <p:grpSpPr>
          <a:xfrm rot="4643617">
            <a:off x="16689128" y="5745322"/>
            <a:ext cx="198477" cy="173667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846798">
            <a:off x="16310539" y="5365800"/>
            <a:ext cx="198477" cy="173667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5" name="Object 25"/>
          <p:cNvGraphicFramePr/>
          <p:nvPr/>
        </p:nvGraphicFramePr>
        <p:xfrm>
          <a:off x="1806853" y="2483288"/>
          <a:ext cx="5029200" cy="864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6756400" imgH="10375900" progId="Excel.Sheet.12">
                  <p:embed/>
                </p:oleObj>
              </mc:Choice>
              <mc:Fallback>
                <p:oleObj name="Worksheet" r:id="rId6" imgW="6756400" imgH="1037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6853" y="2483288"/>
                        <a:ext cx="5029200" cy="864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58981" y="-3585181"/>
            <a:ext cx="5237988" cy="4894998"/>
            <a:chOff x="0" y="0"/>
            <a:chExt cx="812800" cy="7595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913" y="3107101"/>
            <a:ext cx="4660652" cy="6151199"/>
            <a:chOff x="0" y="0"/>
            <a:chExt cx="1227497" cy="16200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7497" cy="1620069"/>
            </a:xfrm>
            <a:custGeom>
              <a:avLst/>
              <a:gdLst/>
              <a:ahLst/>
              <a:cxnLst/>
              <a:rect l="l" t="t" r="r" b="b"/>
              <a:pathLst>
                <a:path w="1227497" h="1620069">
                  <a:moveTo>
                    <a:pt x="84717" y="0"/>
                  </a:moveTo>
                  <a:lnTo>
                    <a:pt x="1142780" y="0"/>
                  </a:lnTo>
                  <a:cubicBezTo>
                    <a:pt x="1189568" y="0"/>
                    <a:pt x="1227497" y="37929"/>
                    <a:pt x="1227497" y="84717"/>
                  </a:cubicBezTo>
                  <a:lnTo>
                    <a:pt x="1227497" y="1535351"/>
                  </a:lnTo>
                  <a:cubicBezTo>
                    <a:pt x="1227497" y="1557820"/>
                    <a:pt x="1218571" y="1579368"/>
                    <a:pt x="1202684" y="1595256"/>
                  </a:cubicBezTo>
                  <a:cubicBezTo>
                    <a:pt x="1186796" y="1611143"/>
                    <a:pt x="1165248" y="1620069"/>
                    <a:pt x="1142780" y="1620069"/>
                  </a:cubicBezTo>
                  <a:lnTo>
                    <a:pt x="84717" y="1620069"/>
                  </a:lnTo>
                  <a:cubicBezTo>
                    <a:pt x="62249" y="1620069"/>
                    <a:pt x="40701" y="1611143"/>
                    <a:pt x="24813" y="1595256"/>
                  </a:cubicBezTo>
                  <a:cubicBezTo>
                    <a:pt x="8926" y="1579368"/>
                    <a:pt x="0" y="1557820"/>
                    <a:pt x="0" y="1535351"/>
                  </a:cubicBezTo>
                  <a:lnTo>
                    <a:pt x="0" y="84717"/>
                  </a:lnTo>
                  <a:cubicBezTo>
                    <a:pt x="0" y="37929"/>
                    <a:pt x="37929" y="0"/>
                    <a:pt x="84717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27497" cy="165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Lectura de códigos QR para ingreso y salida de visitantes.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 de datos centralizada y segura para almacenar información histórica.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 y consultas dinámicas para funcionarios y administradores.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Interfaz amigable para usuarios y administradores.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76409" y="106503"/>
            <a:ext cx="9809559" cy="120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Propuesta de solución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531" y="2122797"/>
            <a:ext cx="42334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Funcionalidades</a:t>
            </a:r>
            <a:r>
              <a:rPr lang="en-US" sz="2400" b="1" dirty="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principales</a:t>
            </a:r>
            <a:endParaRPr lang="en-US" sz="2400" b="1" dirty="0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45628" y="2122797"/>
            <a:ext cx="398130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Metodología</a:t>
            </a:r>
            <a:r>
              <a:rPr lang="en-US" sz="2400" b="1" dirty="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desarrollo</a:t>
            </a:r>
            <a:endParaRPr lang="en-US" sz="2400" b="1" dirty="0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436515" y="2322928"/>
            <a:ext cx="32056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Beneficios</a:t>
            </a:r>
            <a:r>
              <a:rPr lang="en-US" sz="2400" b="1" dirty="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esperados</a:t>
            </a:r>
            <a:endParaRPr lang="en-US" sz="2400" b="1" dirty="0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705953" y="3107101"/>
            <a:ext cx="4660652" cy="6151199"/>
            <a:chOff x="0" y="0"/>
            <a:chExt cx="1227497" cy="16200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7497" cy="1620069"/>
            </a:xfrm>
            <a:custGeom>
              <a:avLst/>
              <a:gdLst/>
              <a:ahLst/>
              <a:cxnLst/>
              <a:rect l="l" t="t" r="r" b="b"/>
              <a:pathLst>
                <a:path w="1227497" h="1620069">
                  <a:moveTo>
                    <a:pt x="84717" y="0"/>
                  </a:moveTo>
                  <a:lnTo>
                    <a:pt x="1142780" y="0"/>
                  </a:lnTo>
                  <a:cubicBezTo>
                    <a:pt x="1189568" y="0"/>
                    <a:pt x="1227497" y="37929"/>
                    <a:pt x="1227497" y="84717"/>
                  </a:cubicBezTo>
                  <a:lnTo>
                    <a:pt x="1227497" y="1535351"/>
                  </a:lnTo>
                  <a:cubicBezTo>
                    <a:pt x="1227497" y="1557820"/>
                    <a:pt x="1218571" y="1579368"/>
                    <a:pt x="1202684" y="1595256"/>
                  </a:cubicBezTo>
                  <a:cubicBezTo>
                    <a:pt x="1186796" y="1611143"/>
                    <a:pt x="1165248" y="1620069"/>
                    <a:pt x="1142780" y="1620069"/>
                  </a:cubicBezTo>
                  <a:lnTo>
                    <a:pt x="84717" y="1620069"/>
                  </a:lnTo>
                  <a:cubicBezTo>
                    <a:pt x="62249" y="1620069"/>
                    <a:pt x="40701" y="1611143"/>
                    <a:pt x="24813" y="1595256"/>
                  </a:cubicBezTo>
                  <a:cubicBezTo>
                    <a:pt x="8926" y="1579368"/>
                    <a:pt x="0" y="1557820"/>
                    <a:pt x="0" y="1535351"/>
                  </a:cubicBezTo>
                  <a:lnTo>
                    <a:pt x="0" y="84717"/>
                  </a:lnTo>
                  <a:cubicBezTo>
                    <a:pt x="0" y="37929"/>
                    <a:pt x="37929" y="0"/>
                    <a:pt x="84717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27497" cy="165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08994" y="3107101"/>
            <a:ext cx="4660652" cy="6151199"/>
            <a:chOff x="0" y="0"/>
            <a:chExt cx="1227497" cy="16200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7497" cy="1620069"/>
            </a:xfrm>
            <a:custGeom>
              <a:avLst/>
              <a:gdLst/>
              <a:ahLst/>
              <a:cxnLst/>
              <a:rect l="l" t="t" r="r" b="b"/>
              <a:pathLst>
                <a:path w="1227497" h="1620069">
                  <a:moveTo>
                    <a:pt x="84717" y="0"/>
                  </a:moveTo>
                  <a:lnTo>
                    <a:pt x="1142780" y="0"/>
                  </a:lnTo>
                  <a:cubicBezTo>
                    <a:pt x="1189568" y="0"/>
                    <a:pt x="1227497" y="37929"/>
                    <a:pt x="1227497" y="84717"/>
                  </a:cubicBezTo>
                  <a:lnTo>
                    <a:pt x="1227497" y="1535351"/>
                  </a:lnTo>
                  <a:cubicBezTo>
                    <a:pt x="1227497" y="1557820"/>
                    <a:pt x="1218571" y="1579368"/>
                    <a:pt x="1202684" y="1595256"/>
                  </a:cubicBezTo>
                  <a:cubicBezTo>
                    <a:pt x="1186796" y="1611143"/>
                    <a:pt x="1165248" y="1620069"/>
                    <a:pt x="1142780" y="1620069"/>
                  </a:cubicBezTo>
                  <a:lnTo>
                    <a:pt x="84717" y="1620069"/>
                  </a:lnTo>
                  <a:cubicBezTo>
                    <a:pt x="62249" y="1620069"/>
                    <a:pt x="40701" y="1611143"/>
                    <a:pt x="24813" y="1595256"/>
                  </a:cubicBezTo>
                  <a:cubicBezTo>
                    <a:pt x="8926" y="1579368"/>
                    <a:pt x="0" y="1557820"/>
                    <a:pt x="0" y="1535351"/>
                  </a:cubicBezTo>
                  <a:lnTo>
                    <a:pt x="0" y="84717"/>
                  </a:lnTo>
                  <a:cubicBezTo>
                    <a:pt x="0" y="37929"/>
                    <a:pt x="37929" y="0"/>
                    <a:pt x="84717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27497" cy="165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Reducción de errores y duplicidad en registros.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Optimización de tiempos de ingreso y atención.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Mejora en la seguridad de accesos y trazabilidad de visitas.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Evidencias claras de avance en cada sprint.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68893" y="3796030"/>
            <a:ext cx="4597712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Enfoque Scrum +  sprints de 2 semanas con entregables incrementales.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 priorizado con historias de usuario alineadas a los objetivos del proyecto.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4311088"/>
            <a:chOff x="0" y="0"/>
            <a:chExt cx="4816593" cy="11354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35431"/>
            </a:xfrm>
            <a:custGeom>
              <a:avLst/>
              <a:gdLst/>
              <a:ahLst/>
              <a:cxnLst/>
              <a:rect l="l" t="t" r="r" b="b"/>
              <a:pathLst>
                <a:path w="4816592" h="113543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13841"/>
                  </a:lnTo>
                  <a:cubicBezTo>
                    <a:pt x="4816592" y="1125764"/>
                    <a:pt x="4806926" y="1135431"/>
                    <a:pt x="4795002" y="1135431"/>
                  </a:cubicBezTo>
                  <a:lnTo>
                    <a:pt x="21590" y="1135431"/>
                  </a:lnTo>
                  <a:cubicBezTo>
                    <a:pt x="9666" y="1135431"/>
                    <a:pt x="0" y="1125764"/>
                    <a:pt x="0" y="11138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7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9525000" y="0"/>
            <a:ext cx="0" cy="10287000"/>
          </a:xfrm>
          <a:prstGeom prst="line">
            <a:avLst/>
          </a:prstGeom>
          <a:ln w="38100" cap="flat">
            <a:solidFill>
              <a:srgbClr val="FFC5A6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5758981" y="-3585181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33239" y="4952107"/>
            <a:ext cx="1556607" cy="1550770"/>
          </a:xfrm>
          <a:custGeom>
            <a:avLst/>
            <a:gdLst/>
            <a:ahLst/>
            <a:cxnLst/>
            <a:rect l="l" t="t" r="r" b="b"/>
            <a:pathLst>
              <a:path w="1556607" h="1550770">
                <a:moveTo>
                  <a:pt x="0" y="0"/>
                </a:moveTo>
                <a:lnTo>
                  <a:pt x="1556607" y="0"/>
                </a:lnTo>
                <a:lnTo>
                  <a:pt x="1556607" y="1550770"/>
                </a:lnTo>
                <a:lnTo>
                  <a:pt x="0" y="15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452701" y="5228332"/>
            <a:ext cx="1071521" cy="1262470"/>
          </a:xfrm>
          <a:custGeom>
            <a:avLst/>
            <a:gdLst/>
            <a:ahLst/>
            <a:cxnLst/>
            <a:rect l="l" t="t" r="r" b="b"/>
            <a:pathLst>
              <a:path w="1071521" h="1262470">
                <a:moveTo>
                  <a:pt x="0" y="0"/>
                </a:moveTo>
                <a:lnTo>
                  <a:pt x="1071522" y="0"/>
                </a:lnTo>
                <a:lnTo>
                  <a:pt x="1071522" y="1262470"/>
                </a:lnTo>
                <a:lnTo>
                  <a:pt x="0" y="1262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37513" y="703897"/>
            <a:ext cx="579321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Reflexión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74856" y="2370974"/>
            <a:ext cx="127337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Aportes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79554" y="2191904"/>
            <a:ext cx="46178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Debilidades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6453" y="3238878"/>
            <a:ext cx="5249863" cy="11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Optimización del </a:t>
            </a:r>
            <a:r>
              <a:rPr lang="en-US" sz="2300" u="none" strike="noStrik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registro de visitas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 u="none" strike="noStrik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Mayor seguridad y trazabilidad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 u="none" strike="noStrik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Disminución de errores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924" y="3238878"/>
            <a:ext cx="8599076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Dependencia tecnológica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Poca familiaridad tecnológica por parte del personal de seguridad 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Riesgo de retrasos si no se cumplen los plazos de los sprints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357" y="7974957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4311088"/>
            <a:chOff x="0" y="0"/>
            <a:chExt cx="4816593" cy="1135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35431"/>
            </a:xfrm>
            <a:custGeom>
              <a:avLst/>
              <a:gdLst/>
              <a:ahLst/>
              <a:cxnLst/>
              <a:rect l="l" t="t" r="r" b="b"/>
              <a:pathLst>
                <a:path w="4816592" h="113543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13841"/>
                  </a:lnTo>
                  <a:cubicBezTo>
                    <a:pt x="4816592" y="1125764"/>
                    <a:pt x="4806926" y="1135431"/>
                    <a:pt x="4795002" y="1135431"/>
                  </a:cubicBezTo>
                  <a:lnTo>
                    <a:pt x="21590" y="1135431"/>
                  </a:lnTo>
                  <a:cubicBezTo>
                    <a:pt x="9666" y="1135431"/>
                    <a:pt x="0" y="1125764"/>
                    <a:pt x="0" y="11138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17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69006" y="-2337860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8204" y="2741198"/>
            <a:ext cx="590803" cy="590803"/>
          </a:xfrm>
          <a:custGeom>
            <a:avLst/>
            <a:gdLst/>
            <a:ahLst/>
            <a:cxnLst/>
            <a:rect l="l" t="t" r="r" b="b"/>
            <a:pathLst>
              <a:path w="590803" h="590803">
                <a:moveTo>
                  <a:pt x="0" y="0"/>
                </a:moveTo>
                <a:lnTo>
                  <a:pt x="590803" y="0"/>
                </a:lnTo>
                <a:lnTo>
                  <a:pt x="590803" y="590803"/>
                </a:lnTo>
                <a:lnTo>
                  <a:pt x="0" y="59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448204" y="4138244"/>
            <a:ext cx="590803" cy="590803"/>
          </a:xfrm>
          <a:custGeom>
            <a:avLst/>
            <a:gdLst/>
            <a:ahLst/>
            <a:cxnLst/>
            <a:rect l="l" t="t" r="r" b="b"/>
            <a:pathLst>
              <a:path w="590803" h="590803">
                <a:moveTo>
                  <a:pt x="0" y="0"/>
                </a:moveTo>
                <a:lnTo>
                  <a:pt x="590803" y="0"/>
                </a:lnTo>
                <a:lnTo>
                  <a:pt x="590803" y="590803"/>
                </a:lnTo>
                <a:lnTo>
                  <a:pt x="0" y="59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448204" y="5538672"/>
            <a:ext cx="590803" cy="590803"/>
          </a:xfrm>
          <a:custGeom>
            <a:avLst/>
            <a:gdLst/>
            <a:ahLst/>
            <a:cxnLst/>
            <a:rect l="l" t="t" r="r" b="b"/>
            <a:pathLst>
              <a:path w="590803" h="590803">
                <a:moveTo>
                  <a:pt x="0" y="0"/>
                </a:moveTo>
                <a:lnTo>
                  <a:pt x="590803" y="0"/>
                </a:lnTo>
                <a:lnTo>
                  <a:pt x="590803" y="590802"/>
                </a:lnTo>
                <a:lnTo>
                  <a:pt x="0" y="59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8372159" y="7409492"/>
            <a:ext cx="1142354" cy="1130930"/>
          </a:xfrm>
          <a:custGeom>
            <a:avLst/>
            <a:gdLst/>
            <a:ahLst/>
            <a:cxnLst/>
            <a:rect l="l" t="t" r="r" b="b"/>
            <a:pathLst>
              <a:path w="1142354" h="1130930">
                <a:moveTo>
                  <a:pt x="0" y="0"/>
                </a:moveTo>
                <a:lnTo>
                  <a:pt x="1142354" y="0"/>
                </a:lnTo>
                <a:lnTo>
                  <a:pt x="1142354" y="1130931"/>
                </a:lnTo>
                <a:lnTo>
                  <a:pt x="0" y="1130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703897"/>
            <a:ext cx="579321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8321" y="2819429"/>
            <a:ext cx="315679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Alcance del proyecto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8321" y="4216475"/>
            <a:ext cx="29430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Metodología Scrum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8321" y="5616903"/>
            <a:ext cx="69830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Product Backlog priorizado y el Sprint Backlog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45" b="-497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79517" y="-297685"/>
            <a:ext cx="18447034" cy="10882370"/>
            <a:chOff x="0" y="0"/>
            <a:chExt cx="4858478" cy="2866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8478" cy="2866139"/>
            </a:xfrm>
            <a:custGeom>
              <a:avLst/>
              <a:gdLst/>
              <a:ahLst/>
              <a:cxnLst/>
              <a:rect l="l" t="t" r="r" b="b"/>
              <a:pathLst>
                <a:path w="4858478" h="2866139">
                  <a:moveTo>
                    <a:pt x="0" y="0"/>
                  </a:moveTo>
                  <a:lnTo>
                    <a:pt x="4858478" y="0"/>
                  </a:lnTo>
                  <a:lnTo>
                    <a:pt x="4858478" y="2866139"/>
                  </a:lnTo>
                  <a:lnTo>
                    <a:pt x="0" y="2866139"/>
                  </a:lnTo>
                  <a:close/>
                </a:path>
              </a:pathLst>
            </a:custGeom>
            <a:solidFill>
              <a:srgbClr val="FFC5A6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8478" cy="2904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5665" y="1906613"/>
            <a:ext cx="11671120" cy="178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1"/>
              </a:lnSpc>
            </a:pPr>
            <a:r>
              <a:rPr lang="en-US" sz="757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“Lo imposible solo tarda un poco más”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5665" y="7716430"/>
            <a:ext cx="11671120" cy="92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1"/>
              </a:lnSpc>
            </a:pPr>
            <a:r>
              <a:rPr lang="en-US" sz="757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68248" y="-4411739"/>
            <a:ext cx="19207927" cy="10076478"/>
            <a:chOff x="0" y="0"/>
            <a:chExt cx="635000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331210"/>
            </a:xfrm>
            <a:custGeom>
              <a:avLst/>
              <a:gdLst/>
              <a:ahLst/>
              <a:cxnLst/>
              <a:rect l="l" t="t" r="r" b="b"/>
              <a:pathLst>
                <a:path w="6350000" h="333121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t="-13540" b="-1354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8285" y="-402200"/>
            <a:ext cx="18447034" cy="6066939"/>
            <a:chOff x="0" y="0"/>
            <a:chExt cx="4858478" cy="1597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58478" cy="1597877"/>
            </a:xfrm>
            <a:custGeom>
              <a:avLst/>
              <a:gdLst/>
              <a:ahLst/>
              <a:cxnLst/>
              <a:rect l="l" t="t" r="r" b="b"/>
              <a:pathLst>
                <a:path w="4858478" h="1597877">
                  <a:moveTo>
                    <a:pt x="0" y="0"/>
                  </a:moveTo>
                  <a:lnTo>
                    <a:pt x="4858478" y="0"/>
                  </a:lnTo>
                  <a:lnTo>
                    <a:pt x="4858478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FFC5A6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58478" cy="1635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260577"/>
            <a:ext cx="7295965" cy="96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780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8596" y="6376730"/>
            <a:ext cx="12253250" cy="25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APT busca automatizar el registro de visitas en la sede Duoc UC San Bernardo mediante el uso de códigos QR y una base de datos centralizada, con el fin de optimizar tiempos de ingreso, reducir errores y fortalecer la seguridad. Su desarrollo se realizará con la metodología Scrum asegurando entregas semanales, trazabilidad y flexibilidad ante cambios.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8699" y="8379126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9057" y="-3552515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41349" y="5742873"/>
            <a:ext cx="1459983" cy="12701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86154" y="6661716"/>
            <a:ext cx="1308380" cy="11919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341349" y="8102906"/>
            <a:ext cx="1674484" cy="115539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042637" y="442450"/>
            <a:ext cx="9298712" cy="262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4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General:</a:t>
            </a:r>
          </a:p>
          <a:p>
            <a:pPr algn="ctr">
              <a:lnSpc>
                <a:spcPts val="4520"/>
              </a:lnSpc>
            </a:pPr>
            <a:endParaRPr lang="en-US" sz="4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938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Desarrollar e implementar una plataforma digital con uso de códigos QR y base de datos centralizada para automatizar el registro de visitas en la sede Duoc UC San Bernardo.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750" y="3582927"/>
            <a:ext cx="8277337" cy="587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205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Específicos:</a:t>
            </a:r>
          </a:p>
          <a:p>
            <a:pPr algn="l">
              <a:lnSpc>
                <a:spcPts val="2318"/>
              </a:lnSpc>
            </a:pPr>
            <a:endParaRPr lang="en-US" sz="2051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Identificar y analizar los requerimientos funcionales y no funcionales necesarios para la automatización del registro de visitas.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Diseñar el modelo de datos y la arquitectura general de la solución que soporte el registro y consulta de información.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Definir los módulos principales del sistema (autenticación, lectura QR, reportes, gestión de usuarios) y su integración dentro del proyecto.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Seleccionar y justificar las tecnologías de software y hardware más adecuadas para la implementación del prototipo.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Validar los entregables del proyecto a través de pruebas técnicas y retroalimentación de los usuarios involucrados.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1607664" y="2110142"/>
            <a:ext cx="4701704" cy="6066715"/>
          </a:xfrm>
          <a:custGeom>
            <a:avLst/>
            <a:gdLst/>
            <a:ahLst/>
            <a:cxnLst/>
            <a:rect l="l" t="t" r="r" b="b"/>
            <a:pathLst>
              <a:path w="4701704" h="6066715">
                <a:moveTo>
                  <a:pt x="0" y="0"/>
                </a:moveTo>
                <a:lnTo>
                  <a:pt x="4701704" y="0"/>
                </a:lnTo>
                <a:lnTo>
                  <a:pt x="4701704" y="6066716"/>
                </a:lnTo>
                <a:lnTo>
                  <a:pt x="0" y="606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095869" y="2174468"/>
            <a:ext cx="811785" cy="608839"/>
          </a:xfrm>
          <a:custGeom>
            <a:avLst/>
            <a:gdLst/>
            <a:ahLst/>
            <a:cxnLst/>
            <a:rect l="l" t="t" r="r" b="b"/>
            <a:pathLst>
              <a:path w="811785" h="608839">
                <a:moveTo>
                  <a:pt x="0" y="0"/>
                </a:moveTo>
                <a:lnTo>
                  <a:pt x="811785" y="0"/>
                </a:lnTo>
                <a:lnTo>
                  <a:pt x="811785" y="608839"/>
                </a:lnTo>
                <a:lnTo>
                  <a:pt x="0" y="608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021503" y="3285617"/>
            <a:ext cx="960518" cy="737197"/>
          </a:xfrm>
          <a:custGeom>
            <a:avLst/>
            <a:gdLst/>
            <a:ahLst/>
            <a:cxnLst/>
            <a:rect l="l" t="t" r="r" b="b"/>
            <a:pathLst>
              <a:path w="960518" h="737197">
                <a:moveTo>
                  <a:pt x="0" y="0"/>
                </a:moveTo>
                <a:lnTo>
                  <a:pt x="960517" y="0"/>
                </a:lnTo>
                <a:lnTo>
                  <a:pt x="960517" y="737198"/>
                </a:lnTo>
                <a:lnTo>
                  <a:pt x="0" y="737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652177" y="2478887"/>
            <a:ext cx="661538" cy="668221"/>
          </a:xfrm>
          <a:custGeom>
            <a:avLst/>
            <a:gdLst/>
            <a:ahLst/>
            <a:cxnLst/>
            <a:rect l="l" t="t" r="r" b="b"/>
            <a:pathLst>
              <a:path w="661538" h="668221">
                <a:moveTo>
                  <a:pt x="0" y="0"/>
                </a:moveTo>
                <a:lnTo>
                  <a:pt x="661538" y="0"/>
                </a:lnTo>
                <a:lnTo>
                  <a:pt x="661538" y="668221"/>
                </a:lnTo>
                <a:lnTo>
                  <a:pt x="0" y="668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753032" y="3684729"/>
            <a:ext cx="759743" cy="676171"/>
          </a:xfrm>
          <a:custGeom>
            <a:avLst/>
            <a:gdLst/>
            <a:ahLst/>
            <a:cxnLst/>
            <a:rect l="l" t="t" r="r" b="b"/>
            <a:pathLst>
              <a:path w="759743" h="676171">
                <a:moveTo>
                  <a:pt x="0" y="0"/>
                </a:moveTo>
                <a:lnTo>
                  <a:pt x="759743" y="0"/>
                </a:lnTo>
                <a:lnTo>
                  <a:pt x="759743" y="676171"/>
                </a:lnTo>
                <a:lnTo>
                  <a:pt x="0" y="676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2116318" y="3483444"/>
            <a:ext cx="3684396" cy="3191608"/>
          </a:xfrm>
          <a:custGeom>
            <a:avLst/>
            <a:gdLst/>
            <a:ahLst/>
            <a:cxnLst/>
            <a:rect l="l" t="t" r="r" b="b"/>
            <a:pathLst>
              <a:path w="3684396" h="3191608">
                <a:moveTo>
                  <a:pt x="0" y="0"/>
                </a:moveTo>
                <a:lnTo>
                  <a:pt x="3684396" y="0"/>
                </a:lnTo>
                <a:lnTo>
                  <a:pt x="3684396" y="3191607"/>
                </a:lnTo>
                <a:lnTo>
                  <a:pt x="0" y="31916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254389" y="1388920"/>
            <a:ext cx="4835069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4389" y="6777420"/>
            <a:ext cx="6715636" cy="240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27" lvl="1" indent="-205114" algn="l">
              <a:lnSpc>
                <a:spcPts val="2147"/>
              </a:lnSpc>
              <a:buFont typeface="Arial"/>
              <a:buChar char="•"/>
            </a:pPr>
            <a:r>
              <a:rPr lang="en-US" sz="1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del tiempo →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riesgo de retrasos si no se cumplen los sprints.</a:t>
            </a:r>
          </a:p>
          <a:p>
            <a:pPr algn="l">
              <a:lnSpc>
                <a:spcPts val="2147"/>
              </a:lnSpc>
            </a:pPr>
            <a:endParaRPr lang="en-US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27" lvl="1" indent="-205114" algn="l">
              <a:lnSpc>
                <a:spcPts val="2147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Problemas técnicos →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errores en la conexión con la BD o lectura de QR.</a:t>
            </a:r>
          </a:p>
          <a:p>
            <a:pPr algn="l">
              <a:lnSpc>
                <a:spcPts val="2147"/>
              </a:lnSpc>
            </a:pPr>
            <a:endParaRPr lang="en-US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27" lvl="1" indent="-205114" algn="l">
              <a:lnSpc>
                <a:spcPts val="2147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Comunicación → 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falta de claridad en requerimientos o retroalimentación.</a:t>
            </a:r>
          </a:p>
          <a:p>
            <a:pPr algn="l">
              <a:lnSpc>
                <a:spcPts val="2147"/>
              </a:lnSpc>
            </a:pPr>
            <a:endParaRPr lang="en-US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4389" y="2219859"/>
            <a:ext cx="4340635" cy="214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Tiempo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Recursos académicos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Tecnología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Apoyo externo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54389" y="5578032"/>
            <a:ext cx="638995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Posibles dificultades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2548462" y="486498"/>
            <a:ext cx="3735171" cy="4819575"/>
          </a:xfrm>
          <a:custGeom>
            <a:avLst/>
            <a:gdLst/>
            <a:ahLst/>
            <a:cxnLst/>
            <a:rect l="l" t="t" r="r" b="b"/>
            <a:pathLst>
              <a:path w="3735171" h="4819575">
                <a:moveTo>
                  <a:pt x="0" y="0"/>
                </a:moveTo>
                <a:lnTo>
                  <a:pt x="3735171" y="0"/>
                </a:lnTo>
                <a:lnTo>
                  <a:pt x="3735171" y="4819575"/>
                </a:lnTo>
                <a:lnTo>
                  <a:pt x="0" y="481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910404" y="1497919"/>
            <a:ext cx="3011287" cy="2796733"/>
          </a:xfrm>
          <a:custGeom>
            <a:avLst/>
            <a:gdLst/>
            <a:ahLst/>
            <a:cxnLst/>
            <a:rect l="l" t="t" r="r" b="b"/>
            <a:pathLst>
              <a:path w="3011287" h="2796733">
                <a:moveTo>
                  <a:pt x="0" y="0"/>
                </a:moveTo>
                <a:lnTo>
                  <a:pt x="3011287" y="0"/>
                </a:lnTo>
                <a:lnTo>
                  <a:pt x="3011287" y="2796733"/>
                </a:lnTo>
                <a:lnTo>
                  <a:pt x="0" y="279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803712" y="585369"/>
            <a:ext cx="7889611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Impacto y Beneficiarios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141" y="2671592"/>
            <a:ext cx="10196435" cy="336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VisitaSegura beneficiará a funcionarios y visitantes de Duoc UC San Bernardo al agilizar el registro de ingresos, reduce errores y mejorar la seguridad mediante una plataforma digital con lectura de códigos QR.</a:t>
            </a:r>
          </a:p>
          <a:p>
            <a:pPr algn="l">
              <a:lnSpc>
                <a:spcPts val="3780"/>
              </a:lnSpc>
            </a:pPr>
            <a:endParaRPr lang="en-US" sz="4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7274792" y="4099940"/>
            <a:ext cx="3738416" cy="4823762"/>
          </a:xfrm>
          <a:custGeom>
            <a:avLst/>
            <a:gdLst/>
            <a:ahLst/>
            <a:cxnLst/>
            <a:rect l="l" t="t" r="r" b="b"/>
            <a:pathLst>
              <a:path w="3738416" h="4823762">
                <a:moveTo>
                  <a:pt x="0" y="0"/>
                </a:moveTo>
                <a:lnTo>
                  <a:pt x="3738416" y="0"/>
                </a:lnTo>
                <a:lnTo>
                  <a:pt x="3738416" y="4823762"/>
                </a:lnTo>
                <a:lnTo>
                  <a:pt x="0" y="482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7" name="Group 7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372082" y="5249329"/>
            <a:ext cx="3543837" cy="2524984"/>
          </a:xfrm>
          <a:custGeom>
            <a:avLst/>
            <a:gdLst/>
            <a:ahLst/>
            <a:cxnLst/>
            <a:rect l="l" t="t" r="r" b="b"/>
            <a:pathLst>
              <a:path w="3543837" h="2524984">
                <a:moveTo>
                  <a:pt x="0" y="0"/>
                </a:moveTo>
                <a:lnTo>
                  <a:pt x="3543836" y="0"/>
                </a:lnTo>
                <a:lnTo>
                  <a:pt x="3543836" y="2524984"/>
                </a:lnTo>
                <a:lnTo>
                  <a:pt x="0" y="2524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79407" y="2844293"/>
            <a:ext cx="11129186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Estado actual / Resultados esperados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75483" y="249228"/>
            <a:ext cx="12696836" cy="9744822"/>
          </a:xfrm>
          <a:custGeom>
            <a:avLst/>
            <a:gdLst/>
            <a:ahLst/>
            <a:cxnLst/>
            <a:rect l="l" t="t" r="r" b="b"/>
            <a:pathLst>
              <a:path w="12696836" h="9744822">
                <a:moveTo>
                  <a:pt x="0" y="0"/>
                </a:moveTo>
                <a:lnTo>
                  <a:pt x="12696836" y="0"/>
                </a:lnTo>
                <a:lnTo>
                  <a:pt x="12696836" y="9744822"/>
                </a:lnTo>
                <a:lnTo>
                  <a:pt x="0" y="974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5152841"/>
            <a:ext cx="1757880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Inicio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75490" y="224796"/>
            <a:ext cx="12713935" cy="9837407"/>
          </a:xfrm>
          <a:custGeom>
            <a:avLst/>
            <a:gdLst/>
            <a:ahLst/>
            <a:cxnLst/>
            <a:rect l="l" t="t" r="r" b="b"/>
            <a:pathLst>
              <a:path w="12713935" h="9837407">
                <a:moveTo>
                  <a:pt x="0" y="0"/>
                </a:moveTo>
                <a:lnTo>
                  <a:pt x="12713935" y="0"/>
                </a:lnTo>
                <a:lnTo>
                  <a:pt x="12713935" y="9837408"/>
                </a:lnTo>
                <a:lnTo>
                  <a:pt x="0" y="9837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03475" y="4711065"/>
            <a:ext cx="3046790" cy="98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Visitante registrado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764</Words>
  <Application>Microsoft Office PowerPoint</Application>
  <PresentationFormat>Personalizado</PresentationFormat>
  <Paragraphs>179</Paragraphs>
  <Slides>24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3" baseType="lpstr">
      <vt:lpstr>Open Sans 2</vt:lpstr>
      <vt:lpstr>Calibri</vt:lpstr>
      <vt:lpstr>Arial</vt:lpstr>
      <vt:lpstr>Open Sans 1 Bold</vt:lpstr>
      <vt:lpstr>Montserrat</vt:lpstr>
      <vt:lpstr>Montserrat Bold</vt:lpstr>
      <vt:lpstr>Open Sans 2 Bold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gráficos Profesional Naranja </dc:title>
  <cp:lastModifiedBy>FABIAN IGNACIO PARRAGUEZ CONTRERAS</cp:lastModifiedBy>
  <cp:revision>2</cp:revision>
  <dcterms:created xsi:type="dcterms:W3CDTF">2006-08-16T00:00:00Z</dcterms:created>
  <dcterms:modified xsi:type="dcterms:W3CDTF">2025-11-03T06:13:03Z</dcterms:modified>
  <dc:identifier>DAGynbQBR3Q</dc:identifier>
</cp:coreProperties>
</file>